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6"/>
  </p:notesMasterIdLst>
  <p:sldIdLst>
    <p:sldId id="256" r:id="rId5"/>
    <p:sldId id="11672" r:id="rId6"/>
    <p:sldId id="11689" r:id="rId7"/>
    <p:sldId id="11679" r:id="rId8"/>
    <p:sldId id="11680" r:id="rId9"/>
    <p:sldId id="11681" r:id="rId10"/>
    <p:sldId id="11665" r:id="rId11"/>
    <p:sldId id="11684" r:id="rId12"/>
    <p:sldId id="11685" r:id="rId13"/>
    <p:sldId id="11686" r:id="rId14"/>
    <p:sldId id="1168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Starr [ed10r2cs]" initials="RS[" lastIdx="1" clrIdx="0">
    <p:extLst>
      <p:ext uri="{19B8F6BF-5375-455C-9EA6-DF929625EA0E}">
        <p15:presenceInfo xmlns:p15="http://schemas.microsoft.com/office/powerpoint/2012/main" userId="S::ed10r2cs@leeds.ac.uk::c4ef94bd-e978-4419-bcfd-0ac8833748c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8C0EC3-A86E-D376-D010-9BC68B69CA25}" v="105" dt="2023-11-17T15:25:09.0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244"/>
    <p:restoredTop sz="97872"/>
  </p:normalViewPr>
  <p:slideViewPr>
    <p:cSldViewPr snapToGrid="0" snapToObjects="1">
      <p:cViewPr>
        <p:scale>
          <a:sx n="80" d="100"/>
          <a:sy n="80" d="100"/>
        </p:scale>
        <p:origin x="512" y="7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E6CF62-2D89-294E-8CB5-CDD49677ABA7}" type="datetimeFigureOut">
              <a:rPr lang="en-US" smtClean="0"/>
              <a:t>11/17/2023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59AC0A-D018-804F-9716-AFE4E9BFC4FB}" type="slidenum">
              <a:rPr lang="en-US" smtClean="0"/>
              <a:t>‹#›</a:t>
            </a:fld>
            <a:endParaRPr lang="en-US"/>
          </a:p>
        </p:txBody>
      </p:sp>
    </p:spTree>
    <p:extLst>
      <p:ext uri="{BB962C8B-B14F-4D97-AF65-F5344CB8AC3E}">
        <p14:creationId xmlns:p14="http://schemas.microsoft.com/office/powerpoint/2010/main" val="2200710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9F0F923-65DD-624F-855B-9F54C0A5FE3B}"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77DF7-426B-D247-8FDA-4AAC9D6112CF}" type="slidenum">
              <a:rPr lang="en-US" smtClean="0"/>
              <a:t>‹#›</a:t>
            </a:fld>
            <a:endParaRPr lang="en-US"/>
          </a:p>
        </p:txBody>
      </p:sp>
    </p:spTree>
    <p:extLst>
      <p:ext uri="{BB962C8B-B14F-4D97-AF65-F5344CB8AC3E}">
        <p14:creationId xmlns:p14="http://schemas.microsoft.com/office/powerpoint/2010/main" val="3564138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F0F923-65DD-624F-855B-9F54C0A5FE3B}"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77DF7-426B-D247-8FDA-4AAC9D6112CF}" type="slidenum">
              <a:rPr lang="en-US" smtClean="0"/>
              <a:t>‹#›</a:t>
            </a:fld>
            <a:endParaRPr lang="en-US"/>
          </a:p>
        </p:txBody>
      </p:sp>
    </p:spTree>
    <p:extLst>
      <p:ext uri="{BB962C8B-B14F-4D97-AF65-F5344CB8AC3E}">
        <p14:creationId xmlns:p14="http://schemas.microsoft.com/office/powerpoint/2010/main" val="4048425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F0F923-65DD-624F-855B-9F54C0A5FE3B}"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77DF7-426B-D247-8FDA-4AAC9D6112CF}" type="slidenum">
              <a:rPr lang="en-US" smtClean="0"/>
              <a:t>‹#›</a:t>
            </a:fld>
            <a:endParaRPr lang="en-US"/>
          </a:p>
        </p:txBody>
      </p:sp>
    </p:spTree>
    <p:extLst>
      <p:ext uri="{BB962C8B-B14F-4D97-AF65-F5344CB8AC3E}">
        <p14:creationId xmlns:p14="http://schemas.microsoft.com/office/powerpoint/2010/main" val="1998540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F0F923-65DD-624F-855B-9F54C0A5FE3B}"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77DF7-426B-D247-8FDA-4AAC9D6112CF}" type="slidenum">
              <a:rPr lang="en-US" smtClean="0"/>
              <a:t>‹#›</a:t>
            </a:fld>
            <a:endParaRPr lang="en-US"/>
          </a:p>
        </p:txBody>
      </p:sp>
    </p:spTree>
    <p:extLst>
      <p:ext uri="{BB962C8B-B14F-4D97-AF65-F5344CB8AC3E}">
        <p14:creationId xmlns:p14="http://schemas.microsoft.com/office/powerpoint/2010/main" val="2653405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9F0F923-65DD-624F-855B-9F54C0A5FE3B}"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77DF7-426B-D247-8FDA-4AAC9D6112CF}" type="slidenum">
              <a:rPr lang="en-US" smtClean="0"/>
              <a:t>‹#›</a:t>
            </a:fld>
            <a:endParaRPr lang="en-US"/>
          </a:p>
        </p:txBody>
      </p:sp>
    </p:spTree>
    <p:extLst>
      <p:ext uri="{BB962C8B-B14F-4D97-AF65-F5344CB8AC3E}">
        <p14:creationId xmlns:p14="http://schemas.microsoft.com/office/powerpoint/2010/main" val="2843310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F0F923-65DD-624F-855B-9F54C0A5FE3B}" type="datetimeFigureOut">
              <a:rPr lang="en-US" smtClean="0"/>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77DF7-426B-D247-8FDA-4AAC9D6112CF}" type="slidenum">
              <a:rPr lang="en-US" smtClean="0"/>
              <a:t>‹#›</a:t>
            </a:fld>
            <a:endParaRPr lang="en-US"/>
          </a:p>
        </p:txBody>
      </p:sp>
    </p:spTree>
    <p:extLst>
      <p:ext uri="{BB962C8B-B14F-4D97-AF65-F5344CB8AC3E}">
        <p14:creationId xmlns:p14="http://schemas.microsoft.com/office/powerpoint/2010/main" val="413217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F0F923-65DD-624F-855B-9F54C0A5FE3B}" type="datetimeFigureOut">
              <a:rPr lang="en-US" smtClean="0"/>
              <a:t>11/17/2023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077DF7-426B-D247-8FDA-4AAC9D6112CF}" type="slidenum">
              <a:rPr lang="en-US" smtClean="0"/>
              <a:t>‹#›</a:t>
            </a:fld>
            <a:endParaRPr lang="en-US"/>
          </a:p>
        </p:txBody>
      </p:sp>
    </p:spTree>
    <p:extLst>
      <p:ext uri="{BB962C8B-B14F-4D97-AF65-F5344CB8AC3E}">
        <p14:creationId xmlns:p14="http://schemas.microsoft.com/office/powerpoint/2010/main" val="3714141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F0F923-65DD-624F-855B-9F54C0A5FE3B}" type="datetimeFigureOut">
              <a:rPr lang="en-US" smtClean="0"/>
              <a:t>11/17/2023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077DF7-426B-D247-8FDA-4AAC9D6112CF}" type="slidenum">
              <a:rPr lang="en-US" smtClean="0"/>
              <a:t>‹#›</a:t>
            </a:fld>
            <a:endParaRPr lang="en-US"/>
          </a:p>
        </p:txBody>
      </p:sp>
    </p:spTree>
    <p:extLst>
      <p:ext uri="{BB962C8B-B14F-4D97-AF65-F5344CB8AC3E}">
        <p14:creationId xmlns:p14="http://schemas.microsoft.com/office/powerpoint/2010/main" val="1647746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F0F923-65DD-624F-855B-9F54C0A5FE3B}" type="datetimeFigureOut">
              <a:rPr lang="en-US" smtClean="0"/>
              <a:t>11/17/2023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077DF7-426B-D247-8FDA-4AAC9D6112CF}" type="slidenum">
              <a:rPr lang="en-US" smtClean="0"/>
              <a:t>‹#›</a:t>
            </a:fld>
            <a:endParaRPr lang="en-US"/>
          </a:p>
        </p:txBody>
      </p:sp>
    </p:spTree>
    <p:extLst>
      <p:ext uri="{BB962C8B-B14F-4D97-AF65-F5344CB8AC3E}">
        <p14:creationId xmlns:p14="http://schemas.microsoft.com/office/powerpoint/2010/main" val="1886532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9F0F923-65DD-624F-855B-9F54C0A5FE3B}" type="datetimeFigureOut">
              <a:rPr lang="en-US" smtClean="0"/>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77DF7-426B-D247-8FDA-4AAC9D6112CF}" type="slidenum">
              <a:rPr lang="en-US" smtClean="0"/>
              <a:t>‹#›</a:t>
            </a:fld>
            <a:endParaRPr lang="en-US"/>
          </a:p>
        </p:txBody>
      </p:sp>
    </p:spTree>
    <p:extLst>
      <p:ext uri="{BB962C8B-B14F-4D97-AF65-F5344CB8AC3E}">
        <p14:creationId xmlns:p14="http://schemas.microsoft.com/office/powerpoint/2010/main" val="63638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9F0F923-65DD-624F-855B-9F54C0A5FE3B}" type="datetimeFigureOut">
              <a:rPr lang="en-US" smtClean="0"/>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77DF7-426B-D247-8FDA-4AAC9D6112CF}" type="slidenum">
              <a:rPr lang="en-US" smtClean="0"/>
              <a:t>‹#›</a:t>
            </a:fld>
            <a:endParaRPr lang="en-US"/>
          </a:p>
        </p:txBody>
      </p:sp>
    </p:spTree>
    <p:extLst>
      <p:ext uri="{BB962C8B-B14F-4D97-AF65-F5344CB8AC3E}">
        <p14:creationId xmlns:p14="http://schemas.microsoft.com/office/powerpoint/2010/main" val="3263343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F0F923-65DD-624F-855B-9F54C0A5FE3B}" type="datetimeFigureOut">
              <a:rPr lang="en-US" smtClean="0"/>
              <a:t>11/17/2023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077DF7-426B-D247-8FDA-4AAC9D6112CF}" type="slidenum">
              <a:rPr lang="en-US" smtClean="0"/>
              <a:t>‹#›</a:t>
            </a:fld>
            <a:endParaRPr lang="en-US"/>
          </a:p>
        </p:txBody>
      </p:sp>
    </p:spTree>
    <p:extLst>
      <p:ext uri="{BB962C8B-B14F-4D97-AF65-F5344CB8AC3E}">
        <p14:creationId xmlns:p14="http://schemas.microsoft.com/office/powerpoint/2010/main" val="30160411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6.jpeg"/><Relationship Id="rId5" Type="http://schemas.openxmlformats.org/officeDocument/2006/relationships/hyperlink" Target="https://artgallery.yale.edu/collections/objects/182236" TargetMode="External"/><Relationship Id="rId4" Type="http://schemas.openxmlformats.org/officeDocument/2006/relationships/image" Target="../media/image5.jpeg"/><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6.jpeg"/><Relationship Id="rId5" Type="http://schemas.openxmlformats.org/officeDocument/2006/relationships/hyperlink" Target="https://artgallery.yale.edu/collections/objects/182236" TargetMode="Externa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6.jpeg"/><Relationship Id="rId5" Type="http://schemas.openxmlformats.org/officeDocument/2006/relationships/hyperlink" Target="https://artgallery.yale.edu/collections/objects/182236" TargetMode="External"/><Relationship Id="rId4" Type="http://schemas.openxmlformats.org/officeDocument/2006/relationships/image" Target="../media/image5.jpeg"/><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6.jpeg"/><Relationship Id="rId5" Type="http://schemas.openxmlformats.org/officeDocument/2006/relationships/hyperlink" Target="https://artgallery.yale.edu/collections/objects/182236" TargetMode="External"/><Relationship Id="rId4" Type="http://schemas.openxmlformats.org/officeDocument/2006/relationships/image" Target="../media/image5.jpeg"/><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6.jpeg"/><Relationship Id="rId5" Type="http://schemas.openxmlformats.org/officeDocument/2006/relationships/hyperlink" Target="https://artgallery.yale.edu/collections/objects/182236" TargetMode="External"/><Relationship Id="rId4" Type="http://schemas.openxmlformats.org/officeDocument/2006/relationships/image" Target="../media/image5.jpeg"/><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9.png"/><Relationship Id="rId12" Type="http://schemas.openxmlformats.org/officeDocument/2006/relationships/image" Target="../media/image3.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8.jpeg"/><Relationship Id="rId11" Type="http://schemas.openxmlformats.org/officeDocument/2006/relationships/image" Target="../media/image2.png"/><Relationship Id="rId5" Type="http://schemas.openxmlformats.org/officeDocument/2006/relationships/image" Target="../media/image7.png"/><Relationship Id="rId10" Type="http://schemas.openxmlformats.org/officeDocument/2006/relationships/hyperlink" Target="https://artgallery.yale.edu/collections/objects/182236" TargetMode="External"/><Relationship Id="rId4" Type="http://schemas.openxmlformats.org/officeDocument/2006/relationships/image" Target="../media/image5.jpe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6.jpeg"/><Relationship Id="rId5" Type="http://schemas.openxmlformats.org/officeDocument/2006/relationships/hyperlink" Target="https://artgallery.yale.edu/collections/objects/182236" TargetMode="External"/><Relationship Id="rId4" Type="http://schemas.openxmlformats.org/officeDocument/2006/relationships/image" Target="../media/image5.jpeg"/><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6.jpeg"/><Relationship Id="rId5" Type="http://schemas.openxmlformats.org/officeDocument/2006/relationships/hyperlink" Target="https://artgallery.yale.edu/collections/objects/182236" TargetMode="External"/><Relationship Id="rId4" Type="http://schemas.openxmlformats.org/officeDocument/2006/relationships/image" Target="../media/image5.jpeg"/><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Audio Recording 10 Jan 2023 at 09:07:28">
            <a:hlinkClick r:id="" action="ppaction://media"/>
            <a:extLst>
              <a:ext uri="{FF2B5EF4-FFF2-40B4-BE49-F238E27FC236}">
                <a16:creationId xmlns:a16="http://schemas.microsoft.com/office/drawing/2014/main" id="{63263402-2178-53EC-B8DC-2C17429BE13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24253" y="6113379"/>
            <a:ext cx="660400" cy="660400"/>
          </a:xfrm>
          <a:prstGeom prst="rect">
            <a:avLst/>
          </a:prstGeom>
        </p:spPr>
      </p:pic>
      <p:pic>
        <p:nvPicPr>
          <p:cNvPr id="5" name="Picture 4" descr="Purple text on a black background&#10;&#10;Description automatically generated">
            <a:extLst>
              <a:ext uri="{FF2B5EF4-FFF2-40B4-BE49-F238E27FC236}">
                <a16:creationId xmlns:a16="http://schemas.microsoft.com/office/drawing/2014/main" id="{E900C169-4F85-1E8F-C9D3-23A75DCBE215}"/>
              </a:ext>
            </a:extLst>
          </p:cNvPr>
          <p:cNvPicPr>
            <a:picLocks noChangeAspect="1"/>
          </p:cNvPicPr>
          <p:nvPr/>
        </p:nvPicPr>
        <p:blipFill>
          <a:blip r:embed="rId6"/>
          <a:stretch>
            <a:fillRect/>
          </a:stretch>
        </p:blipFill>
        <p:spPr>
          <a:xfrm>
            <a:off x="3219450" y="2660266"/>
            <a:ext cx="2952750" cy="1747018"/>
          </a:xfrm>
          <a:prstGeom prst="rect">
            <a:avLst/>
          </a:prstGeom>
        </p:spPr>
      </p:pic>
      <p:pic>
        <p:nvPicPr>
          <p:cNvPr id="7" name="Picture 6">
            <a:extLst>
              <a:ext uri="{FF2B5EF4-FFF2-40B4-BE49-F238E27FC236}">
                <a16:creationId xmlns:a16="http://schemas.microsoft.com/office/drawing/2014/main" id="{B871CF02-A9F0-73FE-0CC0-62BB6701D8C3}"/>
              </a:ext>
            </a:extLst>
          </p:cNvPr>
          <p:cNvPicPr>
            <a:picLocks noChangeAspect="1"/>
          </p:cNvPicPr>
          <p:nvPr/>
        </p:nvPicPr>
        <p:blipFill>
          <a:blip r:embed="rId7"/>
          <a:stretch>
            <a:fillRect/>
          </a:stretch>
        </p:blipFill>
        <p:spPr>
          <a:xfrm>
            <a:off x="476250" y="705624"/>
            <a:ext cx="1781175" cy="712826"/>
          </a:xfrm>
          <a:prstGeom prst="rect">
            <a:avLst/>
          </a:prstGeom>
        </p:spPr>
      </p:pic>
    </p:spTree>
    <p:extLst>
      <p:ext uri="{BB962C8B-B14F-4D97-AF65-F5344CB8AC3E}">
        <p14:creationId xmlns:p14="http://schemas.microsoft.com/office/powerpoint/2010/main" val="273598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723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F0B7456-0322-9147-949A-4D4AB8B9586A}"/>
              </a:ext>
            </a:extLst>
          </p:cNvPr>
          <p:cNvSpPr>
            <a:spLocks noGrp="1"/>
          </p:cNvSpPr>
          <p:nvPr>
            <p:ph type="title"/>
          </p:nvPr>
        </p:nvSpPr>
        <p:spPr>
          <a:xfrm>
            <a:off x="302647" y="86830"/>
            <a:ext cx="7886700" cy="1325563"/>
          </a:xfrm>
        </p:spPr>
        <p:txBody>
          <a:bodyPr>
            <a:normAutofit/>
          </a:bodyPr>
          <a:lstStyle/>
          <a:p>
            <a:r>
              <a:rPr lang="en-US" sz="3200" b="1" dirty="0">
                <a:latin typeface="Arial" panose="020B0604020202020204" pitchFamily="34" charset="0"/>
                <a:cs typeface="Arial" panose="020B0604020202020204" pitchFamily="34" charset="0"/>
              </a:rPr>
              <a:t>Activity  </a:t>
            </a:r>
          </a:p>
        </p:txBody>
      </p:sp>
      <p:sp>
        <p:nvSpPr>
          <p:cNvPr id="2" name="Content Placeholder 2">
            <a:extLst>
              <a:ext uri="{FF2B5EF4-FFF2-40B4-BE49-F238E27FC236}">
                <a16:creationId xmlns:a16="http://schemas.microsoft.com/office/drawing/2014/main" id="{EEB55DD2-1D9D-D8B5-6755-013BBD82B8FD}"/>
              </a:ext>
            </a:extLst>
          </p:cNvPr>
          <p:cNvSpPr txBox="1">
            <a:spLocks/>
          </p:cNvSpPr>
          <p:nvPr/>
        </p:nvSpPr>
        <p:spPr>
          <a:xfrm>
            <a:off x="269390" y="2113726"/>
            <a:ext cx="4224079" cy="40262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400" dirty="0">
                <a:latin typeface="Arial" panose="020B0604020202020204" pitchFamily="34" charset="0"/>
                <a:cs typeface="Arial" panose="020B0604020202020204" pitchFamily="34" charset="0"/>
              </a:rPr>
              <a:t>Think back to the activities:</a:t>
            </a:r>
          </a:p>
          <a:p>
            <a:pPr>
              <a:lnSpc>
                <a:spcPct val="100000"/>
              </a:lnSpc>
              <a:buFontTx/>
              <a:buChar char="-"/>
            </a:pPr>
            <a:r>
              <a:rPr lang="en-US" sz="2400" dirty="0">
                <a:latin typeface="Arial" panose="020B0604020202020204" pitchFamily="34" charset="0"/>
                <a:cs typeface="Arial" panose="020B0604020202020204" pitchFamily="34" charset="0"/>
              </a:rPr>
              <a:t>What did you notice? </a:t>
            </a:r>
          </a:p>
          <a:p>
            <a:pPr>
              <a:lnSpc>
                <a:spcPct val="100000"/>
              </a:lnSpc>
              <a:buFontTx/>
              <a:buChar char="-"/>
            </a:pPr>
            <a:r>
              <a:rPr lang="en-US" sz="2400" dirty="0">
                <a:latin typeface="Arial" panose="020B0604020202020204" pitchFamily="34" charset="0"/>
                <a:cs typeface="Arial" panose="020B0604020202020204" pitchFamily="34" charset="0"/>
              </a:rPr>
              <a:t>What does this suggest?</a:t>
            </a:r>
          </a:p>
          <a:p>
            <a:pPr>
              <a:lnSpc>
                <a:spcPct val="100000"/>
              </a:lnSpc>
              <a:buFontTx/>
              <a:buChar char="-"/>
            </a:pPr>
            <a:r>
              <a:rPr lang="en-US" sz="2400" dirty="0">
                <a:latin typeface="Arial" panose="020B0604020202020204" pitchFamily="34" charset="0"/>
                <a:cs typeface="Arial" panose="020B0604020202020204" pitchFamily="34" charset="0"/>
              </a:rPr>
              <a:t>Why is this important? </a:t>
            </a:r>
          </a:p>
          <a:p>
            <a:pPr>
              <a:lnSpc>
                <a:spcPct val="100000"/>
              </a:lnSpc>
              <a:buFontTx/>
              <a:buChar char="-"/>
            </a:pPr>
            <a:endParaRPr lang="en-US" sz="2400" dirty="0">
              <a:latin typeface="Arial" panose="020B0604020202020204" pitchFamily="34" charset="0"/>
              <a:cs typeface="Arial" panose="020B0604020202020204" pitchFamily="34" charset="0"/>
            </a:endParaRPr>
          </a:p>
          <a:p>
            <a:pPr marL="0" indent="0">
              <a:lnSpc>
                <a:spcPct val="100000"/>
              </a:lnSpc>
              <a:buNone/>
            </a:pPr>
            <a:r>
              <a:rPr lang="en-US" sz="2400" dirty="0">
                <a:latin typeface="Arial" panose="020B0604020202020204" pitchFamily="34" charset="0"/>
                <a:cs typeface="Arial" panose="020B0604020202020204" pitchFamily="34" charset="0"/>
              </a:rPr>
              <a:t>Spend 5 minutes to writing 2-3 sentences about this artwork thinking about these questions. </a:t>
            </a:r>
          </a:p>
          <a:p>
            <a:pPr>
              <a:lnSpc>
                <a:spcPct val="100000"/>
              </a:lnSpc>
              <a:buFontTx/>
              <a:buChar char="-"/>
            </a:pPr>
            <a:endParaRPr lang="en-US" sz="2400"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7BE6649B-B9EA-AA48-DC4D-E0A2AF318781}"/>
              </a:ext>
            </a:extLst>
          </p:cNvPr>
          <p:cNvSpPr txBox="1">
            <a:spLocks/>
          </p:cNvSpPr>
          <p:nvPr/>
        </p:nvSpPr>
        <p:spPr>
          <a:xfrm>
            <a:off x="4388872" y="6280347"/>
            <a:ext cx="3943611" cy="6219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800" dirty="0">
                <a:latin typeface="Arial" panose="020B0604020202020204" pitchFamily="34" charset="0"/>
                <a:ea typeface="Calibri" panose="020F0502020204030204" pitchFamily="34" charset="0"/>
                <a:cs typeface="Times New Roman" panose="02020603050405020304" pitchFamily="18" charset="0"/>
                <a:hlinkClick r:id="rId5"/>
              </a:rPr>
              <a:t>Image Source</a:t>
            </a:r>
            <a:endParaRPr lang="en-US" sz="800" dirty="0"/>
          </a:p>
        </p:txBody>
      </p:sp>
      <p:pic>
        <p:nvPicPr>
          <p:cNvPr id="6" name="Picture 4">
            <a:extLst>
              <a:ext uri="{FF2B5EF4-FFF2-40B4-BE49-F238E27FC236}">
                <a16:creationId xmlns:a16="http://schemas.microsoft.com/office/drawing/2014/main" id="{8D60E9A9-90A1-9DF1-33E1-F7FCDF1680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7626" y="2335136"/>
            <a:ext cx="4597400" cy="3812011"/>
          </a:xfrm>
          <a:prstGeom prst="rect">
            <a:avLst/>
          </a:prstGeom>
          <a:noFill/>
          <a:extLst>
            <a:ext uri="{909E8E84-426E-40DD-AFC4-6F175D3DCCD1}">
              <a14:hiddenFill xmlns:a14="http://schemas.microsoft.com/office/drawing/2010/main">
                <a:solidFill>
                  <a:srgbClr val="FFFFFF"/>
                </a:solidFill>
              </a14:hiddenFill>
            </a:ext>
          </a:extLst>
        </p:spPr>
      </p:pic>
      <p:pic>
        <p:nvPicPr>
          <p:cNvPr id="7" name="Audio Recording 9 Jan 2023 at 17:04:22">
            <a:hlinkClick r:id="" action="ppaction://media"/>
            <a:extLst>
              <a:ext uri="{FF2B5EF4-FFF2-40B4-BE49-F238E27FC236}">
                <a16:creationId xmlns:a16="http://schemas.microsoft.com/office/drawing/2014/main" id="{AC79670A-E5D4-DB7E-3CF2-4B9B858B497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462180" y="1801053"/>
            <a:ext cx="406400" cy="406400"/>
          </a:xfrm>
          <a:prstGeom prst="rect">
            <a:avLst/>
          </a:prstGeom>
          <a:ln>
            <a:solidFill>
              <a:srgbClr val="4472C4"/>
            </a:solidFill>
          </a:ln>
        </p:spPr>
      </p:pic>
      <p:sp>
        <p:nvSpPr>
          <p:cNvPr id="8" name="TextBox 7">
            <a:extLst>
              <a:ext uri="{FF2B5EF4-FFF2-40B4-BE49-F238E27FC236}">
                <a16:creationId xmlns:a16="http://schemas.microsoft.com/office/drawing/2014/main" id="{D271DA06-E2A3-CEFC-D5E5-71D1B99A9537}"/>
              </a:ext>
            </a:extLst>
          </p:cNvPr>
          <p:cNvSpPr txBox="1"/>
          <p:nvPr/>
        </p:nvSpPr>
        <p:spPr>
          <a:xfrm>
            <a:off x="4387626" y="6114215"/>
            <a:ext cx="3092513"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Horace Pippin, </a:t>
            </a:r>
            <a:r>
              <a:rPr lang="en-US" sz="1200" i="1" dirty="0">
                <a:latin typeface="Arial" panose="020B0604020202020204" pitchFamily="34" charset="0"/>
                <a:cs typeface="Arial" panose="020B0604020202020204" pitchFamily="34" charset="0"/>
              </a:rPr>
              <a:t>Saturday Night Bath</a:t>
            </a:r>
            <a:r>
              <a:rPr lang="en-US" sz="1200" dirty="0">
                <a:latin typeface="Arial" panose="020B0604020202020204" pitchFamily="34" charset="0"/>
                <a:cs typeface="Arial" panose="020B0604020202020204" pitchFamily="34" charset="0"/>
              </a:rPr>
              <a:t> (1945)</a:t>
            </a:r>
          </a:p>
        </p:txBody>
      </p:sp>
      <p:pic>
        <p:nvPicPr>
          <p:cNvPr id="9" name="Picture 8" descr="Purple text on a black background&#10;&#10;Description automatically generated">
            <a:extLst>
              <a:ext uri="{FF2B5EF4-FFF2-40B4-BE49-F238E27FC236}">
                <a16:creationId xmlns:a16="http://schemas.microsoft.com/office/drawing/2014/main" id="{810AA98B-19D1-14D4-179F-614311328DDC}"/>
              </a:ext>
            </a:extLst>
          </p:cNvPr>
          <p:cNvPicPr>
            <a:picLocks noChangeAspect="1"/>
          </p:cNvPicPr>
          <p:nvPr/>
        </p:nvPicPr>
        <p:blipFill>
          <a:blip r:embed="rId8"/>
          <a:stretch>
            <a:fillRect/>
          </a:stretch>
        </p:blipFill>
        <p:spPr>
          <a:xfrm>
            <a:off x="57150" y="6079741"/>
            <a:ext cx="1257300" cy="737368"/>
          </a:xfrm>
          <a:prstGeom prst="rect">
            <a:avLst/>
          </a:prstGeom>
        </p:spPr>
      </p:pic>
      <p:pic>
        <p:nvPicPr>
          <p:cNvPr id="11" name="Picture 10">
            <a:extLst>
              <a:ext uri="{FF2B5EF4-FFF2-40B4-BE49-F238E27FC236}">
                <a16:creationId xmlns:a16="http://schemas.microsoft.com/office/drawing/2014/main" id="{10FD4C2B-0E6A-AFCE-2E4A-52AFACAFDBB0}"/>
              </a:ext>
            </a:extLst>
          </p:cNvPr>
          <p:cNvPicPr>
            <a:picLocks noChangeAspect="1"/>
          </p:cNvPicPr>
          <p:nvPr/>
        </p:nvPicPr>
        <p:blipFill>
          <a:blip r:embed="rId9"/>
          <a:stretch>
            <a:fillRect/>
          </a:stretch>
        </p:blipFill>
        <p:spPr>
          <a:xfrm>
            <a:off x="8248650" y="6392049"/>
            <a:ext cx="790575" cy="341351"/>
          </a:xfrm>
          <a:prstGeom prst="rect">
            <a:avLst/>
          </a:prstGeom>
        </p:spPr>
      </p:pic>
    </p:spTree>
    <p:extLst>
      <p:ext uri="{BB962C8B-B14F-4D97-AF65-F5344CB8AC3E}">
        <p14:creationId xmlns:p14="http://schemas.microsoft.com/office/powerpoint/2010/main" val="8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497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F0B7456-0322-9147-949A-4D4AB8B9586A}"/>
              </a:ext>
            </a:extLst>
          </p:cNvPr>
          <p:cNvSpPr>
            <a:spLocks noGrp="1"/>
          </p:cNvSpPr>
          <p:nvPr>
            <p:ph type="title"/>
          </p:nvPr>
        </p:nvSpPr>
        <p:spPr>
          <a:xfrm>
            <a:off x="302647" y="86830"/>
            <a:ext cx="7886700" cy="1325563"/>
          </a:xfrm>
        </p:spPr>
        <p:txBody>
          <a:bodyPr>
            <a:normAutofit/>
          </a:bodyPr>
          <a:lstStyle/>
          <a:p>
            <a:r>
              <a:rPr lang="en-US" sz="3200" b="1" dirty="0">
                <a:latin typeface="Arial" panose="020B0604020202020204" pitchFamily="34" charset="0"/>
                <a:cs typeface="Arial" panose="020B0604020202020204" pitchFamily="34" charset="0"/>
              </a:rPr>
              <a:t>Activity  </a:t>
            </a:r>
          </a:p>
        </p:txBody>
      </p:sp>
      <p:sp>
        <p:nvSpPr>
          <p:cNvPr id="2" name="Content Placeholder 2">
            <a:extLst>
              <a:ext uri="{FF2B5EF4-FFF2-40B4-BE49-F238E27FC236}">
                <a16:creationId xmlns:a16="http://schemas.microsoft.com/office/drawing/2014/main" id="{EEB55DD2-1D9D-D8B5-6755-013BBD82B8FD}"/>
              </a:ext>
            </a:extLst>
          </p:cNvPr>
          <p:cNvSpPr txBox="1">
            <a:spLocks/>
          </p:cNvSpPr>
          <p:nvPr/>
        </p:nvSpPr>
        <p:spPr>
          <a:xfrm>
            <a:off x="278916" y="2028207"/>
            <a:ext cx="4224079" cy="45188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400" dirty="0">
                <a:latin typeface="Arial" panose="020B0604020202020204" pitchFamily="34" charset="0"/>
                <a:cs typeface="Arial" panose="020B0604020202020204" pitchFamily="34" charset="0"/>
              </a:rPr>
              <a:t>A key element of Articulation is presenting your research. </a:t>
            </a:r>
          </a:p>
          <a:p>
            <a:pPr marL="0" indent="0">
              <a:lnSpc>
                <a:spcPct val="100000"/>
              </a:lnSpc>
              <a:buFont typeface="Arial" panose="020B0604020202020204" pitchFamily="34" charset="0"/>
              <a:buNone/>
            </a:pPr>
            <a:endParaRPr lang="en-US" sz="2400" dirty="0">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r>
              <a:rPr lang="en-US" sz="2400" dirty="0">
                <a:latin typeface="Arial" panose="020B0604020202020204" pitchFamily="34" charset="0"/>
                <a:cs typeface="Arial" panose="020B0604020202020204" pitchFamily="34" charset="0"/>
              </a:rPr>
              <a:t>Present your ideas to your partner. Remember: </a:t>
            </a:r>
          </a:p>
          <a:p>
            <a:pPr>
              <a:lnSpc>
                <a:spcPct val="100000"/>
              </a:lnSpc>
              <a:buFontTx/>
              <a:buChar char="-"/>
            </a:pPr>
            <a:r>
              <a:rPr lang="en-US" sz="2400" dirty="0">
                <a:latin typeface="Arial" panose="020B0604020202020204" pitchFamily="34" charset="0"/>
                <a:cs typeface="Arial" panose="020B0604020202020204" pitchFamily="34" charset="0"/>
              </a:rPr>
              <a:t>Speak slowly and clearly</a:t>
            </a:r>
          </a:p>
          <a:p>
            <a:pPr>
              <a:lnSpc>
                <a:spcPct val="100000"/>
              </a:lnSpc>
              <a:buFontTx/>
              <a:buChar char="-"/>
            </a:pPr>
            <a:r>
              <a:rPr lang="en-US" sz="2400" dirty="0">
                <a:latin typeface="Arial" panose="020B0604020202020204" pitchFamily="34" charset="0"/>
                <a:cs typeface="Arial" panose="020B0604020202020204" pitchFamily="34" charset="0"/>
              </a:rPr>
              <a:t>Try and get eye contact</a:t>
            </a:r>
          </a:p>
          <a:p>
            <a:pPr>
              <a:lnSpc>
                <a:spcPct val="100000"/>
              </a:lnSpc>
              <a:buFontTx/>
              <a:buChar char="-"/>
            </a:pPr>
            <a:r>
              <a:rPr lang="en-US" sz="2400" dirty="0">
                <a:latin typeface="Arial" panose="020B0604020202020204" pitchFamily="34" charset="0"/>
                <a:cs typeface="Arial" panose="020B0604020202020204" pitchFamily="34" charset="0"/>
              </a:rPr>
              <a:t>Pause. If you need a break, take a breath, refocus and return to speaking </a:t>
            </a:r>
          </a:p>
          <a:p>
            <a:pPr>
              <a:lnSpc>
                <a:spcPct val="100000"/>
              </a:lnSpc>
              <a:buFontTx/>
              <a:buChar char="-"/>
            </a:pPr>
            <a:endParaRPr lang="en-US" sz="2400" dirty="0">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endParaRPr lang="en-US" sz="2400" dirty="0">
              <a:latin typeface="Arial" panose="020B0604020202020204" pitchFamily="34" charset="0"/>
              <a:cs typeface="Arial" panose="020B0604020202020204" pitchFamily="34" charset="0"/>
            </a:endParaRPr>
          </a:p>
          <a:p>
            <a:pPr>
              <a:lnSpc>
                <a:spcPct val="100000"/>
              </a:lnSpc>
              <a:buFontTx/>
              <a:buChar char="-"/>
            </a:pPr>
            <a:endParaRPr lang="en-US" sz="2400" dirty="0">
              <a:latin typeface="Arial" panose="020B0604020202020204" pitchFamily="34" charset="0"/>
              <a:cs typeface="Arial" panose="020B0604020202020204" pitchFamily="34" charset="0"/>
            </a:endParaRPr>
          </a:p>
          <a:p>
            <a:pPr marL="0" indent="0">
              <a:lnSpc>
                <a:spcPct val="100000"/>
              </a:lnSpc>
              <a:buNone/>
            </a:pPr>
            <a:endParaRPr lang="en-US" sz="2400"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5841A910-709B-7890-3767-A0A58873C021}"/>
              </a:ext>
            </a:extLst>
          </p:cNvPr>
          <p:cNvSpPr txBox="1">
            <a:spLocks/>
          </p:cNvSpPr>
          <p:nvPr/>
        </p:nvSpPr>
        <p:spPr>
          <a:xfrm>
            <a:off x="4398397" y="6232722"/>
            <a:ext cx="3943611" cy="6219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800" dirty="0">
                <a:latin typeface="Arial" panose="020B0604020202020204" pitchFamily="34" charset="0"/>
                <a:ea typeface="Calibri" panose="020F0502020204030204" pitchFamily="34" charset="0"/>
                <a:cs typeface="Times New Roman" panose="02020603050405020304" pitchFamily="18" charset="0"/>
                <a:hlinkClick r:id="rId5"/>
              </a:rPr>
              <a:t>Image Source</a:t>
            </a:r>
            <a:endParaRPr lang="en-US" sz="800" dirty="0"/>
          </a:p>
        </p:txBody>
      </p:sp>
      <p:pic>
        <p:nvPicPr>
          <p:cNvPr id="6" name="Picture 4">
            <a:extLst>
              <a:ext uri="{FF2B5EF4-FFF2-40B4-BE49-F238E27FC236}">
                <a16:creationId xmlns:a16="http://schemas.microsoft.com/office/drawing/2014/main" id="{B5A8E398-5296-8467-3BEF-B4F7A846C3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4926" y="2215326"/>
            <a:ext cx="4597400" cy="3812011"/>
          </a:xfrm>
          <a:prstGeom prst="rect">
            <a:avLst/>
          </a:prstGeom>
          <a:noFill/>
          <a:extLst>
            <a:ext uri="{909E8E84-426E-40DD-AFC4-6F175D3DCCD1}">
              <a14:hiddenFill xmlns:a14="http://schemas.microsoft.com/office/drawing/2010/main">
                <a:solidFill>
                  <a:srgbClr val="FFFFFF"/>
                </a:solidFill>
              </a14:hiddenFill>
            </a:ext>
          </a:extLst>
        </p:spPr>
      </p:pic>
      <p:pic>
        <p:nvPicPr>
          <p:cNvPr id="7" name="Audio Recording 9 Jan 2023 at 17:11:36">
            <a:hlinkClick r:id="" action="ppaction://media"/>
            <a:extLst>
              <a:ext uri="{FF2B5EF4-FFF2-40B4-BE49-F238E27FC236}">
                <a16:creationId xmlns:a16="http://schemas.microsoft.com/office/drawing/2014/main" id="{0D190AA5-A849-D329-0C96-F9D8417CB23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137301" y="1626787"/>
            <a:ext cx="406400" cy="406400"/>
          </a:xfrm>
          <a:prstGeom prst="rect">
            <a:avLst/>
          </a:prstGeom>
          <a:ln>
            <a:solidFill>
              <a:srgbClr val="4472C4"/>
            </a:solidFill>
          </a:ln>
        </p:spPr>
      </p:pic>
      <p:sp>
        <p:nvSpPr>
          <p:cNvPr id="8" name="TextBox 7">
            <a:extLst>
              <a:ext uri="{FF2B5EF4-FFF2-40B4-BE49-F238E27FC236}">
                <a16:creationId xmlns:a16="http://schemas.microsoft.com/office/drawing/2014/main" id="{9BA9195E-4858-253C-D4D5-F9EAFBB4B0C7}"/>
              </a:ext>
            </a:extLst>
          </p:cNvPr>
          <p:cNvSpPr txBox="1"/>
          <p:nvPr/>
        </p:nvSpPr>
        <p:spPr>
          <a:xfrm>
            <a:off x="4374926" y="6027337"/>
            <a:ext cx="3092513"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Horace Pippin, </a:t>
            </a:r>
            <a:r>
              <a:rPr lang="en-US" sz="1200" i="1" dirty="0">
                <a:latin typeface="Arial" panose="020B0604020202020204" pitchFamily="34" charset="0"/>
                <a:cs typeface="Arial" panose="020B0604020202020204" pitchFamily="34" charset="0"/>
              </a:rPr>
              <a:t>Saturday Night Bath</a:t>
            </a:r>
            <a:r>
              <a:rPr lang="en-US" sz="1200" dirty="0">
                <a:latin typeface="Arial" panose="020B0604020202020204" pitchFamily="34" charset="0"/>
                <a:cs typeface="Arial" panose="020B0604020202020204" pitchFamily="34" charset="0"/>
              </a:rPr>
              <a:t> (1945)</a:t>
            </a:r>
          </a:p>
        </p:txBody>
      </p:sp>
      <p:pic>
        <p:nvPicPr>
          <p:cNvPr id="9" name="Picture 8">
            <a:extLst>
              <a:ext uri="{FF2B5EF4-FFF2-40B4-BE49-F238E27FC236}">
                <a16:creationId xmlns:a16="http://schemas.microsoft.com/office/drawing/2014/main" id="{4A8B4857-EBC9-80A2-641F-A725694F1222}"/>
              </a:ext>
            </a:extLst>
          </p:cNvPr>
          <p:cNvPicPr>
            <a:picLocks noChangeAspect="1"/>
          </p:cNvPicPr>
          <p:nvPr/>
        </p:nvPicPr>
        <p:blipFill>
          <a:blip r:embed="rId8"/>
          <a:stretch>
            <a:fillRect/>
          </a:stretch>
        </p:blipFill>
        <p:spPr>
          <a:xfrm>
            <a:off x="8248650" y="6392049"/>
            <a:ext cx="790575" cy="341351"/>
          </a:xfrm>
          <a:prstGeom prst="rect">
            <a:avLst/>
          </a:prstGeom>
        </p:spPr>
      </p:pic>
    </p:spTree>
    <p:extLst>
      <p:ext uri="{BB962C8B-B14F-4D97-AF65-F5344CB8AC3E}">
        <p14:creationId xmlns:p14="http://schemas.microsoft.com/office/powerpoint/2010/main" val="285875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824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F0B7456-0322-9147-949A-4D4AB8B9586A}"/>
              </a:ext>
            </a:extLst>
          </p:cNvPr>
          <p:cNvSpPr>
            <a:spLocks noGrp="1"/>
          </p:cNvSpPr>
          <p:nvPr>
            <p:ph type="title"/>
          </p:nvPr>
        </p:nvSpPr>
        <p:spPr>
          <a:xfrm>
            <a:off x="302647" y="86830"/>
            <a:ext cx="7886700" cy="1325563"/>
          </a:xfrm>
        </p:spPr>
        <p:txBody>
          <a:bodyPr>
            <a:normAutofit/>
          </a:bodyPr>
          <a:lstStyle/>
          <a:p>
            <a:r>
              <a:rPr lang="en-US" sz="3200" b="1" dirty="0">
                <a:latin typeface="Arial" panose="020B0604020202020204" pitchFamily="34" charset="0"/>
                <a:cs typeface="Arial" panose="020B0604020202020204" pitchFamily="34" charset="0"/>
              </a:rPr>
              <a:t>Activity</a:t>
            </a:r>
          </a:p>
        </p:txBody>
      </p:sp>
      <p:sp>
        <p:nvSpPr>
          <p:cNvPr id="12" name="Content Placeholder 4">
            <a:extLst>
              <a:ext uri="{FF2B5EF4-FFF2-40B4-BE49-F238E27FC236}">
                <a16:creationId xmlns:a16="http://schemas.microsoft.com/office/drawing/2014/main" id="{1D605CAB-D45C-514F-B55A-A38EBA7F8C22}"/>
              </a:ext>
            </a:extLst>
          </p:cNvPr>
          <p:cNvSpPr txBox="1">
            <a:spLocks/>
          </p:cNvSpPr>
          <p:nvPr/>
        </p:nvSpPr>
        <p:spPr>
          <a:xfrm>
            <a:off x="1636147" y="6594672"/>
            <a:ext cx="3943611" cy="6219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800" dirty="0">
                <a:latin typeface="Arial" panose="020B0604020202020204" pitchFamily="34" charset="0"/>
                <a:ea typeface="Calibri" panose="020F0502020204030204" pitchFamily="34" charset="0"/>
                <a:cs typeface="Times New Roman" panose="02020603050405020304" pitchFamily="18" charset="0"/>
                <a:hlinkClick r:id="rId5"/>
              </a:rPr>
              <a:t>Image Source</a:t>
            </a:r>
            <a:endParaRPr lang="en-US" sz="800" dirty="0"/>
          </a:p>
        </p:txBody>
      </p:sp>
      <p:pic>
        <p:nvPicPr>
          <p:cNvPr id="1028" name="Picture 4">
            <a:extLst>
              <a:ext uri="{FF2B5EF4-FFF2-40B4-BE49-F238E27FC236}">
                <a16:creationId xmlns:a16="http://schemas.microsoft.com/office/drawing/2014/main" id="{C7715AF9-0D59-6F2A-F9C4-430261D178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0508" y="1832511"/>
            <a:ext cx="5742983" cy="4761890"/>
          </a:xfrm>
          <a:prstGeom prst="rect">
            <a:avLst/>
          </a:prstGeom>
          <a:noFill/>
          <a:extLst>
            <a:ext uri="{909E8E84-426E-40DD-AFC4-6F175D3DCCD1}">
              <a14:hiddenFill xmlns:a14="http://schemas.microsoft.com/office/drawing/2010/main">
                <a:solidFill>
                  <a:srgbClr val="FFFFFF"/>
                </a:solidFill>
              </a14:hiddenFill>
            </a:ext>
          </a:extLst>
        </p:spPr>
      </p:pic>
      <p:pic>
        <p:nvPicPr>
          <p:cNvPr id="3" name="Audio Recording 9 Jan 2023 at 15:39:23">
            <a:hlinkClick r:id="" action="ppaction://media"/>
            <a:extLst>
              <a:ext uri="{FF2B5EF4-FFF2-40B4-BE49-F238E27FC236}">
                <a16:creationId xmlns:a16="http://schemas.microsoft.com/office/drawing/2014/main" id="{D578DE34-36FA-A2DA-0A0B-04052E06FC9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096727" y="1978222"/>
            <a:ext cx="406400" cy="406400"/>
          </a:xfrm>
          <a:prstGeom prst="rect">
            <a:avLst/>
          </a:prstGeom>
          <a:ln>
            <a:solidFill>
              <a:srgbClr val="4472C4"/>
            </a:solidFill>
          </a:ln>
        </p:spPr>
      </p:pic>
      <p:pic>
        <p:nvPicPr>
          <p:cNvPr id="5" name="Picture 4" descr="Purple text on a black background&#10;&#10;Description automatically generated">
            <a:extLst>
              <a:ext uri="{FF2B5EF4-FFF2-40B4-BE49-F238E27FC236}">
                <a16:creationId xmlns:a16="http://schemas.microsoft.com/office/drawing/2014/main" id="{30C697C8-76BA-84FF-046C-A2B1B093AA8F}"/>
              </a:ext>
            </a:extLst>
          </p:cNvPr>
          <p:cNvPicPr>
            <a:picLocks noChangeAspect="1"/>
          </p:cNvPicPr>
          <p:nvPr/>
        </p:nvPicPr>
        <p:blipFill>
          <a:blip r:embed="rId8"/>
          <a:stretch>
            <a:fillRect/>
          </a:stretch>
        </p:blipFill>
        <p:spPr>
          <a:xfrm>
            <a:off x="57150" y="6079741"/>
            <a:ext cx="1257300" cy="737368"/>
          </a:xfrm>
          <a:prstGeom prst="rect">
            <a:avLst/>
          </a:prstGeom>
        </p:spPr>
      </p:pic>
      <p:pic>
        <p:nvPicPr>
          <p:cNvPr id="7" name="Picture 6">
            <a:extLst>
              <a:ext uri="{FF2B5EF4-FFF2-40B4-BE49-F238E27FC236}">
                <a16:creationId xmlns:a16="http://schemas.microsoft.com/office/drawing/2014/main" id="{3D1B12F9-4DAB-3D3E-EF5E-642E33C6F0B3}"/>
              </a:ext>
            </a:extLst>
          </p:cNvPr>
          <p:cNvPicPr>
            <a:picLocks noChangeAspect="1"/>
          </p:cNvPicPr>
          <p:nvPr/>
        </p:nvPicPr>
        <p:blipFill>
          <a:blip r:embed="rId9"/>
          <a:stretch>
            <a:fillRect/>
          </a:stretch>
        </p:blipFill>
        <p:spPr>
          <a:xfrm>
            <a:off x="8248650" y="6392049"/>
            <a:ext cx="790575" cy="341351"/>
          </a:xfrm>
          <a:prstGeom prst="rect">
            <a:avLst/>
          </a:prstGeom>
        </p:spPr>
      </p:pic>
    </p:spTree>
    <p:extLst>
      <p:ext uri="{BB962C8B-B14F-4D97-AF65-F5344CB8AC3E}">
        <p14:creationId xmlns:p14="http://schemas.microsoft.com/office/powerpoint/2010/main" val="386790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08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F0B7456-0322-9147-949A-4D4AB8B9586A}"/>
              </a:ext>
            </a:extLst>
          </p:cNvPr>
          <p:cNvSpPr>
            <a:spLocks noGrp="1"/>
          </p:cNvSpPr>
          <p:nvPr>
            <p:ph type="title"/>
          </p:nvPr>
        </p:nvSpPr>
        <p:spPr>
          <a:xfrm>
            <a:off x="302647" y="86830"/>
            <a:ext cx="7886700" cy="1325563"/>
          </a:xfrm>
        </p:spPr>
        <p:txBody>
          <a:bodyPr>
            <a:normAutofit/>
          </a:bodyPr>
          <a:lstStyle/>
          <a:p>
            <a:r>
              <a:rPr lang="en-US" sz="3200" b="1" dirty="0">
                <a:latin typeface="Arial" panose="020B0604020202020204" pitchFamily="34" charset="0"/>
                <a:cs typeface="Arial" panose="020B0604020202020204" pitchFamily="34" charset="0"/>
              </a:rPr>
              <a:t>Activity</a:t>
            </a:r>
          </a:p>
        </p:txBody>
      </p:sp>
      <p:sp>
        <p:nvSpPr>
          <p:cNvPr id="12" name="Content Placeholder 4">
            <a:extLst>
              <a:ext uri="{FF2B5EF4-FFF2-40B4-BE49-F238E27FC236}">
                <a16:creationId xmlns:a16="http://schemas.microsoft.com/office/drawing/2014/main" id="{1D605CAB-D45C-514F-B55A-A38EBA7F8C22}"/>
              </a:ext>
            </a:extLst>
          </p:cNvPr>
          <p:cNvSpPr txBox="1">
            <a:spLocks/>
          </p:cNvSpPr>
          <p:nvPr/>
        </p:nvSpPr>
        <p:spPr>
          <a:xfrm>
            <a:off x="4169797" y="6080322"/>
            <a:ext cx="3943611" cy="6219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800" dirty="0">
                <a:latin typeface="Arial" panose="020B0604020202020204" pitchFamily="34" charset="0"/>
                <a:ea typeface="Calibri" panose="020F0502020204030204" pitchFamily="34" charset="0"/>
                <a:cs typeface="Times New Roman" panose="02020603050405020304" pitchFamily="18" charset="0"/>
                <a:hlinkClick r:id="rId5"/>
              </a:rPr>
              <a:t>Image Source</a:t>
            </a:r>
            <a:endParaRPr lang="en-US" sz="800" dirty="0"/>
          </a:p>
        </p:txBody>
      </p:sp>
      <p:sp>
        <p:nvSpPr>
          <p:cNvPr id="2" name="Content Placeholder 2">
            <a:extLst>
              <a:ext uri="{FF2B5EF4-FFF2-40B4-BE49-F238E27FC236}">
                <a16:creationId xmlns:a16="http://schemas.microsoft.com/office/drawing/2014/main" id="{EEB55DD2-1D9D-D8B5-6755-013BBD82B8FD}"/>
              </a:ext>
            </a:extLst>
          </p:cNvPr>
          <p:cNvSpPr txBox="1">
            <a:spLocks/>
          </p:cNvSpPr>
          <p:nvPr/>
        </p:nvSpPr>
        <p:spPr>
          <a:xfrm>
            <a:off x="278916" y="2228026"/>
            <a:ext cx="3943610" cy="40262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400" dirty="0">
                <a:latin typeface="Arial" panose="020B0604020202020204" pitchFamily="34" charset="0"/>
                <a:cs typeface="Arial" panose="020B0604020202020204" pitchFamily="34" charset="0"/>
              </a:rPr>
              <a:t>What do you see when you look at this artwork? </a:t>
            </a:r>
          </a:p>
          <a:p>
            <a:pPr marL="0" indent="0">
              <a:lnSpc>
                <a:spcPct val="100000"/>
              </a:lnSpc>
              <a:buFont typeface="Arial" panose="020B0604020202020204" pitchFamily="34" charset="0"/>
              <a:buNone/>
            </a:pPr>
            <a:endParaRPr lang="en-US" sz="2400" dirty="0">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r>
              <a:rPr lang="en-US" sz="2400" dirty="0">
                <a:latin typeface="Arial" panose="020B0604020202020204" pitchFamily="34" charset="0"/>
                <a:cs typeface="Arial" panose="020B0604020202020204" pitchFamily="34" charset="0"/>
              </a:rPr>
              <a:t>What do you notice? </a:t>
            </a:r>
          </a:p>
          <a:p>
            <a:pPr marL="0" indent="0">
              <a:lnSpc>
                <a:spcPct val="100000"/>
              </a:lnSpc>
              <a:buFont typeface="Arial" panose="020B0604020202020204" pitchFamily="34" charset="0"/>
              <a:buNone/>
            </a:pPr>
            <a:endParaRPr lang="en-US" sz="2400" dirty="0">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r>
              <a:rPr lang="en-US" sz="2400" dirty="0">
                <a:latin typeface="Arial" panose="020B0604020202020204" pitchFamily="34" charset="0"/>
                <a:cs typeface="Arial" panose="020B0604020202020204" pitchFamily="34" charset="0"/>
              </a:rPr>
              <a:t>Spend 2 minutes noting down everything that you see in this image. </a:t>
            </a:r>
          </a:p>
        </p:txBody>
      </p:sp>
      <p:pic>
        <p:nvPicPr>
          <p:cNvPr id="1028" name="Picture 4">
            <a:extLst>
              <a:ext uri="{FF2B5EF4-FFF2-40B4-BE49-F238E27FC236}">
                <a16:creationId xmlns:a16="http://schemas.microsoft.com/office/drawing/2014/main" id="{C7715AF9-0D59-6F2A-F9C4-430261D178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1726" y="2228026"/>
            <a:ext cx="4597400" cy="3812011"/>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Recording 9 Jan 2023 at 15:49:39">
            <a:hlinkClick r:id="" action="ppaction://media"/>
            <a:extLst>
              <a:ext uri="{FF2B5EF4-FFF2-40B4-BE49-F238E27FC236}">
                <a16:creationId xmlns:a16="http://schemas.microsoft.com/office/drawing/2014/main" id="{4338125C-1966-3CC0-7F9E-C1835E90934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100302" y="1656887"/>
            <a:ext cx="449749" cy="449749"/>
          </a:xfrm>
          <a:prstGeom prst="rect">
            <a:avLst/>
          </a:prstGeom>
          <a:ln>
            <a:solidFill>
              <a:srgbClr val="4472C4"/>
            </a:solidFill>
          </a:ln>
        </p:spPr>
      </p:pic>
      <p:pic>
        <p:nvPicPr>
          <p:cNvPr id="6" name="Picture 5" descr="Purple text on a black background&#10;&#10;Description automatically generated">
            <a:extLst>
              <a:ext uri="{FF2B5EF4-FFF2-40B4-BE49-F238E27FC236}">
                <a16:creationId xmlns:a16="http://schemas.microsoft.com/office/drawing/2014/main" id="{221A2817-58CD-35CE-5329-78C7486F3B2E}"/>
              </a:ext>
            </a:extLst>
          </p:cNvPr>
          <p:cNvPicPr>
            <a:picLocks noChangeAspect="1"/>
          </p:cNvPicPr>
          <p:nvPr/>
        </p:nvPicPr>
        <p:blipFill>
          <a:blip r:embed="rId8"/>
          <a:stretch>
            <a:fillRect/>
          </a:stretch>
        </p:blipFill>
        <p:spPr>
          <a:xfrm>
            <a:off x="57150" y="6079741"/>
            <a:ext cx="1257300" cy="737368"/>
          </a:xfrm>
          <a:prstGeom prst="rect">
            <a:avLst/>
          </a:prstGeom>
        </p:spPr>
      </p:pic>
      <p:pic>
        <p:nvPicPr>
          <p:cNvPr id="8" name="Picture 7">
            <a:extLst>
              <a:ext uri="{FF2B5EF4-FFF2-40B4-BE49-F238E27FC236}">
                <a16:creationId xmlns:a16="http://schemas.microsoft.com/office/drawing/2014/main" id="{A5E1DF24-ECE2-94E9-0444-665867304C48}"/>
              </a:ext>
            </a:extLst>
          </p:cNvPr>
          <p:cNvPicPr>
            <a:picLocks noChangeAspect="1"/>
          </p:cNvPicPr>
          <p:nvPr/>
        </p:nvPicPr>
        <p:blipFill>
          <a:blip r:embed="rId9"/>
          <a:stretch>
            <a:fillRect/>
          </a:stretch>
        </p:blipFill>
        <p:spPr>
          <a:xfrm>
            <a:off x="8248650" y="6382524"/>
            <a:ext cx="790575" cy="341351"/>
          </a:xfrm>
          <a:prstGeom prst="rect">
            <a:avLst/>
          </a:prstGeom>
        </p:spPr>
      </p:pic>
    </p:spTree>
    <p:extLst>
      <p:ext uri="{BB962C8B-B14F-4D97-AF65-F5344CB8AC3E}">
        <p14:creationId xmlns:p14="http://schemas.microsoft.com/office/powerpoint/2010/main" val="202812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73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F0B7456-0322-9147-949A-4D4AB8B9586A}"/>
              </a:ext>
            </a:extLst>
          </p:cNvPr>
          <p:cNvSpPr>
            <a:spLocks noGrp="1"/>
          </p:cNvSpPr>
          <p:nvPr>
            <p:ph type="title"/>
          </p:nvPr>
        </p:nvSpPr>
        <p:spPr>
          <a:xfrm>
            <a:off x="302647" y="86830"/>
            <a:ext cx="7886700" cy="1325563"/>
          </a:xfrm>
        </p:spPr>
        <p:txBody>
          <a:bodyPr>
            <a:normAutofit/>
          </a:bodyPr>
          <a:lstStyle/>
          <a:p>
            <a:r>
              <a:rPr lang="en-US" sz="3200" b="1" dirty="0">
                <a:latin typeface="Arial" panose="020B0604020202020204" pitchFamily="34" charset="0"/>
                <a:cs typeface="Arial" panose="020B0604020202020204" pitchFamily="34" charset="0"/>
              </a:rPr>
              <a:t>Discussion </a:t>
            </a:r>
          </a:p>
        </p:txBody>
      </p:sp>
      <p:sp>
        <p:nvSpPr>
          <p:cNvPr id="2" name="Content Placeholder 2">
            <a:extLst>
              <a:ext uri="{FF2B5EF4-FFF2-40B4-BE49-F238E27FC236}">
                <a16:creationId xmlns:a16="http://schemas.microsoft.com/office/drawing/2014/main" id="{EEB55DD2-1D9D-D8B5-6755-013BBD82B8FD}"/>
              </a:ext>
            </a:extLst>
          </p:cNvPr>
          <p:cNvSpPr txBox="1">
            <a:spLocks/>
          </p:cNvSpPr>
          <p:nvPr/>
        </p:nvSpPr>
        <p:spPr>
          <a:xfrm>
            <a:off x="278916" y="2228026"/>
            <a:ext cx="3943610" cy="40262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400" dirty="0">
                <a:latin typeface="Arial" panose="020B0604020202020204" pitchFamily="34" charset="0"/>
                <a:cs typeface="Arial" panose="020B0604020202020204" pitchFamily="34" charset="0"/>
              </a:rPr>
              <a:t>In pairs, spend 3 minutes discussing what you noticed? </a:t>
            </a:r>
          </a:p>
          <a:p>
            <a:pPr marL="0" indent="0">
              <a:lnSpc>
                <a:spcPct val="100000"/>
              </a:lnSpc>
              <a:buFont typeface="Arial" panose="020B0604020202020204" pitchFamily="34" charset="0"/>
              <a:buNone/>
            </a:pPr>
            <a:endParaRPr lang="en-US" sz="2400" dirty="0">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r>
              <a:rPr lang="en-US" sz="2400" dirty="0">
                <a:latin typeface="Arial" panose="020B0604020202020204" pitchFamily="34" charset="0"/>
                <a:cs typeface="Arial" panose="020B0604020202020204" pitchFamily="34" charset="0"/>
              </a:rPr>
              <a:t>Did you see different things? </a:t>
            </a:r>
          </a:p>
        </p:txBody>
      </p:sp>
      <p:sp>
        <p:nvSpPr>
          <p:cNvPr id="5" name="Content Placeholder 4">
            <a:extLst>
              <a:ext uri="{FF2B5EF4-FFF2-40B4-BE49-F238E27FC236}">
                <a16:creationId xmlns:a16="http://schemas.microsoft.com/office/drawing/2014/main" id="{1A595D07-62A9-E224-B732-FE0151A31914}"/>
              </a:ext>
            </a:extLst>
          </p:cNvPr>
          <p:cNvSpPr txBox="1">
            <a:spLocks/>
          </p:cNvSpPr>
          <p:nvPr/>
        </p:nvSpPr>
        <p:spPr>
          <a:xfrm>
            <a:off x="4169797" y="6042222"/>
            <a:ext cx="3943611" cy="6219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800" dirty="0">
                <a:latin typeface="Arial" panose="020B0604020202020204" pitchFamily="34" charset="0"/>
                <a:ea typeface="Calibri" panose="020F0502020204030204" pitchFamily="34" charset="0"/>
                <a:cs typeface="Times New Roman" panose="02020603050405020304" pitchFamily="18" charset="0"/>
                <a:hlinkClick r:id="rId5"/>
              </a:rPr>
              <a:t>Image Source</a:t>
            </a:r>
            <a:endParaRPr lang="en-US" sz="800" dirty="0"/>
          </a:p>
        </p:txBody>
      </p:sp>
      <p:pic>
        <p:nvPicPr>
          <p:cNvPr id="6" name="Picture 4">
            <a:extLst>
              <a:ext uri="{FF2B5EF4-FFF2-40B4-BE49-F238E27FC236}">
                <a16:creationId xmlns:a16="http://schemas.microsoft.com/office/drawing/2014/main" id="{089002D3-FD37-D392-0277-52D840BA8E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1726" y="2228026"/>
            <a:ext cx="4597400" cy="3812011"/>
          </a:xfrm>
          <a:prstGeom prst="rect">
            <a:avLst/>
          </a:prstGeom>
          <a:noFill/>
          <a:extLst>
            <a:ext uri="{909E8E84-426E-40DD-AFC4-6F175D3DCCD1}">
              <a14:hiddenFill xmlns:a14="http://schemas.microsoft.com/office/drawing/2010/main">
                <a:solidFill>
                  <a:srgbClr val="FFFFFF"/>
                </a:solidFill>
              </a14:hiddenFill>
            </a:ext>
          </a:extLst>
        </p:spPr>
      </p:pic>
      <p:pic>
        <p:nvPicPr>
          <p:cNvPr id="7" name="Audio Recording 9 Jan 2023 at 15:52:13">
            <a:hlinkClick r:id="" action="ppaction://media"/>
            <a:extLst>
              <a:ext uri="{FF2B5EF4-FFF2-40B4-BE49-F238E27FC236}">
                <a16:creationId xmlns:a16="http://schemas.microsoft.com/office/drawing/2014/main" id="{480E518C-D923-8380-9A42-D344061D9D1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253669" y="1658537"/>
            <a:ext cx="521468" cy="521468"/>
          </a:xfrm>
          <a:prstGeom prst="rect">
            <a:avLst/>
          </a:prstGeom>
          <a:ln>
            <a:solidFill>
              <a:srgbClr val="4472C4"/>
            </a:solidFill>
          </a:ln>
        </p:spPr>
      </p:pic>
      <p:pic>
        <p:nvPicPr>
          <p:cNvPr id="8" name="Picture 7" descr="Purple text on a black background&#10;&#10;Description automatically generated">
            <a:extLst>
              <a:ext uri="{FF2B5EF4-FFF2-40B4-BE49-F238E27FC236}">
                <a16:creationId xmlns:a16="http://schemas.microsoft.com/office/drawing/2014/main" id="{1ADCD29F-40E0-2C31-8C2B-857EF5861B92}"/>
              </a:ext>
            </a:extLst>
          </p:cNvPr>
          <p:cNvPicPr>
            <a:picLocks noChangeAspect="1"/>
          </p:cNvPicPr>
          <p:nvPr/>
        </p:nvPicPr>
        <p:blipFill>
          <a:blip r:embed="rId8"/>
          <a:stretch>
            <a:fillRect/>
          </a:stretch>
        </p:blipFill>
        <p:spPr>
          <a:xfrm>
            <a:off x="57150" y="6079741"/>
            <a:ext cx="1257300" cy="737368"/>
          </a:xfrm>
          <a:prstGeom prst="rect">
            <a:avLst/>
          </a:prstGeom>
        </p:spPr>
      </p:pic>
      <p:pic>
        <p:nvPicPr>
          <p:cNvPr id="10" name="Picture 9">
            <a:extLst>
              <a:ext uri="{FF2B5EF4-FFF2-40B4-BE49-F238E27FC236}">
                <a16:creationId xmlns:a16="http://schemas.microsoft.com/office/drawing/2014/main" id="{D280A16F-25C7-13A6-EA9C-48228AC2F955}"/>
              </a:ext>
            </a:extLst>
          </p:cNvPr>
          <p:cNvPicPr>
            <a:picLocks noChangeAspect="1"/>
          </p:cNvPicPr>
          <p:nvPr/>
        </p:nvPicPr>
        <p:blipFill>
          <a:blip r:embed="rId9"/>
          <a:stretch>
            <a:fillRect/>
          </a:stretch>
        </p:blipFill>
        <p:spPr>
          <a:xfrm>
            <a:off x="8248650" y="6392049"/>
            <a:ext cx="790575" cy="341351"/>
          </a:xfrm>
          <a:prstGeom prst="rect">
            <a:avLst/>
          </a:prstGeom>
        </p:spPr>
      </p:pic>
    </p:spTree>
    <p:extLst>
      <p:ext uri="{BB962C8B-B14F-4D97-AF65-F5344CB8AC3E}">
        <p14:creationId xmlns:p14="http://schemas.microsoft.com/office/powerpoint/2010/main" val="58666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57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F0B7456-0322-9147-949A-4D4AB8B9586A}"/>
              </a:ext>
            </a:extLst>
          </p:cNvPr>
          <p:cNvSpPr>
            <a:spLocks noGrp="1"/>
          </p:cNvSpPr>
          <p:nvPr>
            <p:ph type="title"/>
          </p:nvPr>
        </p:nvSpPr>
        <p:spPr>
          <a:xfrm>
            <a:off x="302647" y="86830"/>
            <a:ext cx="7886700" cy="1325563"/>
          </a:xfrm>
        </p:spPr>
        <p:txBody>
          <a:bodyPr>
            <a:normAutofit/>
          </a:bodyPr>
          <a:lstStyle/>
          <a:p>
            <a:r>
              <a:rPr lang="en-US" sz="3200" b="1" dirty="0">
                <a:latin typeface="Arial" panose="020B0604020202020204" pitchFamily="34" charset="0"/>
                <a:cs typeface="Arial" panose="020B0604020202020204" pitchFamily="34" charset="0"/>
              </a:rPr>
              <a:t> </a:t>
            </a:r>
          </a:p>
        </p:txBody>
      </p:sp>
      <p:pic>
        <p:nvPicPr>
          <p:cNvPr id="14" name="Picture 13" descr="A picture containing text&#10;&#10;Description automatically generated">
            <a:extLst>
              <a:ext uri="{FF2B5EF4-FFF2-40B4-BE49-F238E27FC236}">
                <a16:creationId xmlns:a16="http://schemas.microsoft.com/office/drawing/2014/main" id="{CACA9621-2E83-41D6-BC85-72E5617A9D0E}"/>
              </a:ext>
            </a:extLst>
          </p:cNvPr>
          <p:cNvPicPr>
            <a:picLocks noChangeAspect="1"/>
          </p:cNvPicPr>
          <p:nvPr/>
        </p:nvPicPr>
        <p:blipFill rotWithShape="1">
          <a:blip r:embed="rId5"/>
          <a:srcRect l="4686" t="39615"/>
          <a:stretch/>
        </p:blipFill>
        <p:spPr>
          <a:xfrm>
            <a:off x="5976300" y="5662328"/>
            <a:ext cx="2295912" cy="554831"/>
          </a:xfrm>
          <a:prstGeom prst="rect">
            <a:avLst/>
          </a:prstGeom>
        </p:spPr>
      </p:pic>
      <p:pic>
        <p:nvPicPr>
          <p:cNvPr id="15" name="Picture 2">
            <a:extLst>
              <a:ext uri="{FF2B5EF4-FFF2-40B4-BE49-F238E27FC236}">
                <a16:creationId xmlns:a16="http://schemas.microsoft.com/office/drawing/2014/main" id="{AB3A1CDB-B33A-E7FF-6488-E75BF0D46D7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7991" t="29727" r="43046" b="58600"/>
          <a:stretch/>
        </p:blipFill>
        <p:spPr bwMode="auto">
          <a:xfrm>
            <a:off x="1625167" y="1620673"/>
            <a:ext cx="1282724" cy="138325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2940A31B-1C2D-66FD-0F6E-274974FBB21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8104" t="42269" r="35612" b="21607"/>
          <a:stretch/>
        </p:blipFill>
        <p:spPr bwMode="auto">
          <a:xfrm>
            <a:off x="3022805" y="2399642"/>
            <a:ext cx="2782388" cy="316648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A picture containing text, indoor&#10;&#10;Description automatically generated">
            <a:extLst>
              <a:ext uri="{FF2B5EF4-FFF2-40B4-BE49-F238E27FC236}">
                <a16:creationId xmlns:a16="http://schemas.microsoft.com/office/drawing/2014/main" id="{21D7E314-618D-C67C-4C8D-2CEF08577823}"/>
              </a:ext>
            </a:extLst>
          </p:cNvPr>
          <p:cNvPicPr>
            <a:picLocks noChangeAspect="1"/>
          </p:cNvPicPr>
          <p:nvPr/>
        </p:nvPicPr>
        <p:blipFill rotWithShape="1">
          <a:blip r:embed="rId7"/>
          <a:srcRect l="4985"/>
          <a:stretch/>
        </p:blipFill>
        <p:spPr>
          <a:xfrm>
            <a:off x="6526926" y="1801648"/>
            <a:ext cx="1954836" cy="3670300"/>
          </a:xfrm>
          <a:prstGeom prst="rect">
            <a:avLst/>
          </a:prstGeom>
        </p:spPr>
      </p:pic>
      <p:pic>
        <p:nvPicPr>
          <p:cNvPr id="20" name="Picture 19">
            <a:extLst>
              <a:ext uri="{FF2B5EF4-FFF2-40B4-BE49-F238E27FC236}">
                <a16:creationId xmlns:a16="http://schemas.microsoft.com/office/drawing/2014/main" id="{2373CE30-5E13-9191-E600-88409D83D22B}"/>
              </a:ext>
            </a:extLst>
          </p:cNvPr>
          <p:cNvPicPr>
            <a:picLocks noChangeAspect="1"/>
          </p:cNvPicPr>
          <p:nvPr/>
        </p:nvPicPr>
        <p:blipFill>
          <a:blip r:embed="rId8"/>
          <a:stretch>
            <a:fillRect/>
          </a:stretch>
        </p:blipFill>
        <p:spPr>
          <a:xfrm>
            <a:off x="88479" y="3139243"/>
            <a:ext cx="2197100" cy="2921000"/>
          </a:xfrm>
          <a:prstGeom prst="rect">
            <a:avLst/>
          </a:prstGeom>
        </p:spPr>
      </p:pic>
      <p:pic>
        <p:nvPicPr>
          <p:cNvPr id="22" name="Picture 21">
            <a:extLst>
              <a:ext uri="{FF2B5EF4-FFF2-40B4-BE49-F238E27FC236}">
                <a16:creationId xmlns:a16="http://schemas.microsoft.com/office/drawing/2014/main" id="{3D8F5FC4-6384-7353-5F89-2D6E0B759C8E}"/>
              </a:ext>
            </a:extLst>
          </p:cNvPr>
          <p:cNvPicPr>
            <a:picLocks noChangeAspect="1"/>
          </p:cNvPicPr>
          <p:nvPr/>
        </p:nvPicPr>
        <p:blipFill rotWithShape="1">
          <a:blip r:embed="rId9"/>
          <a:srcRect l="10061" t="2673" r="9094" b="18345"/>
          <a:stretch/>
        </p:blipFill>
        <p:spPr>
          <a:xfrm>
            <a:off x="4323805" y="5861204"/>
            <a:ext cx="1045029" cy="692176"/>
          </a:xfrm>
          <a:prstGeom prst="rect">
            <a:avLst/>
          </a:prstGeom>
        </p:spPr>
      </p:pic>
      <p:sp>
        <p:nvSpPr>
          <p:cNvPr id="23" name="Content Placeholder 4">
            <a:extLst>
              <a:ext uri="{FF2B5EF4-FFF2-40B4-BE49-F238E27FC236}">
                <a16:creationId xmlns:a16="http://schemas.microsoft.com/office/drawing/2014/main" id="{7880ECE8-D3E6-F1F8-097D-E14CE409E2D4}"/>
              </a:ext>
            </a:extLst>
          </p:cNvPr>
          <p:cNvSpPr txBox="1">
            <a:spLocks/>
          </p:cNvSpPr>
          <p:nvPr/>
        </p:nvSpPr>
        <p:spPr>
          <a:xfrm>
            <a:off x="3079750" y="5665061"/>
            <a:ext cx="3943611" cy="6219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800" dirty="0">
                <a:latin typeface="Arial" panose="020B0604020202020204" pitchFamily="34" charset="0"/>
                <a:ea typeface="Calibri" panose="020F0502020204030204" pitchFamily="34" charset="0"/>
                <a:cs typeface="Times New Roman" panose="02020603050405020304" pitchFamily="18" charset="0"/>
                <a:hlinkClick r:id="rId10"/>
              </a:rPr>
              <a:t>Image Source</a:t>
            </a:r>
            <a:endParaRPr lang="en-US" sz="800" dirty="0"/>
          </a:p>
        </p:txBody>
      </p:sp>
      <p:pic>
        <p:nvPicPr>
          <p:cNvPr id="24" name="Audio Recording 10 Jan 2023 at 08:53:59">
            <a:hlinkClick r:id="" action="ppaction://media"/>
            <a:extLst>
              <a:ext uri="{FF2B5EF4-FFF2-40B4-BE49-F238E27FC236}">
                <a16:creationId xmlns:a16="http://schemas.microsoft.com/office/drawing/2014/main" id="{CF067769-B219-3F83-7F38-A48EBBD5A205}"/>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5471581" y="1712140"/>
            <a:ext cx="497840" cy="497840"/>
          </a:xfrm>
          <a:prstGeom prst="rect">
            <a:avLst/>
          </a:prstGeom>
          <a:ln>
            <a:solidFill>
              <a:srgbClr val="4472C4"/>
            </a:solidFill>
          </a:ln>
        </p:spPr>
      </p:pic>
      <p:pic>
        <p:nvPicPr>
          <p:cNvPr id="3" name="Picture 2" descr="Purple text on a black background&#10;&#10;Description automatically generated">
            <a:extLst>
              <a:ext uri="{FF2B5EF4-FFF2-40B4-BE49-F238E27FC236}">
                <a16:creationId xmlns:a16="http://schemas.microsoft.com/office/drawing/2014/main" id="{E87F586A-900A-C379-8DF9-42BAD984F851}"/>
              </a:ext>
            </a:extLst>
          </p:cNvPr>
          <p:cNvPicPr>
            <a:picLocks noChangeAspect="1"/>
          </p:cNvPicPr>
          <p:nvPr/>
        </p:nvPicPr>
        <p:blipFill>
          <a:blip r:embed="rId12"/>
          <a:stretch>
            <a:fillRect/>
          </a:stretch>
        </p:blipFill>
        <p:spPr>
          <a:xfrm>
            <a:off x="57150" y="6079741"/>
            <a:ext cx="1257300" cy="737368"/>
          </a:xfrm>
          <a:prstGeom prst="rect">
            <a:avLst/>
          </a:prstGeom>
        </p:spPr>
      </p:pic>
      <p:pic>
        <p:nvPicPr>
          <p:cNvPr id="6" name="Picture 5">
            <a:extLst>
              <a:ext uri="{FF2B5EF4-FFF2-40B4-BE49-F238E27FC236}">
                <a16:creationId xmlns:a16="http://schemas.microsoft.com/office/drawing/2014/main" id="{302D8558-B436-C062-80FA-9444ECD48B0A}"/>
              </a:ext>
            </a:extLst>
          </p:cNvPr>
          <p:cNvPicPr>
            <a:picLocks noChangeAspect="1"/>
          </p:cNvPicPr>
          <p:nvPr/>
        </p:nvPicPr>
        <p:blipFill>
          <a:blip r:embed="rId13"/>
          <a:stretch>
            <a:fillRect/>
          </a:stretch>
        </p:blipFill>
        <p:spPr>
          <a:xfrm>
            <a:off x="8248650" y="6392049"/>
            <a:ext cx="790575" cy="341351"/>
          </a:xfrm>
          <a:prstGeom prst="rect">
            <a:avLst/>
          </a:prstGeom>
        </p:spPr>
      </p:pic>
    </p:spTree>
    <p:extLst>
      <p:ext uri="{BB962C8B-B14F-4D97-AF65-F5344CB8AC3E}">
        <p14:creationId xmlns:p14="http://schemas.microsoft.com/office/powerpoint/2010/main" val="68648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1568"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F0B7456-0322-9147-949A-4D4AB8B9586A}"/>
              </a:ext>
            </a:extLst>
          </p:cNvPr>
          <p:cNvSpPr>
            <a:spLocks noGrp="1"/>
          </p:cNvSpPr>
          <p:nvPr>
            <p:ph type="title"/>
          </p:nvPr>
        </p:nvSpPr>
        <p:spPr>
          <a:xfrm>
            <a:off x="302647" y="86830"/>
            <a:ext cx="7886700" cy="1325563"/>
          </a:xfrm>
        </p:spPr>
        <p:txBody>
          <a:bodyPr>
            <a:normAutofit/>
          </a:bodyPr>
          <a:lstStyle/>
          <a:p>
            <a:r>
              <a:rPr lang="en-US" sz="3200" b="1" dirty="0">
                <a:latin typeface="Arial" panose="020B0604020202020204" pitchFamily="34" charset="0"/>
                <a:cs typeface="Arial" panose="020B0604020202020204" pitchFamily="34" charset="0"/>
              </a:rPr>
              <a:t>Discussion </a:t>
            </a:r>
          </a:p>
        </p:txBody>
      </p:sp>
      <p:sp>
        <p:nvSpPr>
          <p:cNvPr id="2" name="Content Placeholder 2">
            <a:extLst>
              <a:ext uri="{FF2B5EF4-FFF2-40B4-BE49-F238E27FC236}">
                <a16:creationId xmlns:a16="http://schemas.microsoft.com/office/drawing/2014/main" id="{EEB55DD2-1D9D-D8B5-6755-013BBD82B8FD}"/>
              </a:ext>
            </a:extLst>
          </p:cNvPr>
          <p:cNvSpPr txBox="1">
            <a:spLocks/>
          </p:cNvSpPr>
          <p:nvPr/>
        </p:nvSpPr>
        <p:spPr>
          <a:xfrm>
            <a:off x="278916" y="2228026"/>
            <a:ext cx="3943610" cy="40262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400" dirty="0">
                <a:latin typeface="Arial" panose="020B0604020202020204" pitchFamily="34" charset="0"/>
                <a:cs typeface="Arial" panose="020B0604020202020204" pitchFamily="34" charset="0"/>
              </a:rPr>
              <a:t>What do the things you noticed suggest? </a:t>
            </a:r>
          </a:p>
          <a:p>
            <a:pPr marL="0" indent="0">
              <a:lnSpc>
                <a:spcPct val="100000"/>
              </a:lnSpc>
              <a:buFont typeface="Arial" panose="020B0604020202020204" pitchFamily="34" charset="0"/>
              <a:buNone/>
            </a:pPr>
            <a:endParaRPr lang="en-US" sz="2400" dirty="0">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r>
              <a:rPr lang="en-US" sz="2400" dirty="0">
                <a:latin typeface="Arial" panose="020B0604020202020204" pitchFamily="34" charset="0"/>
                <a:cs typeface="Arial" panose="020B0604020202020204" pitchFamily="34" charset="0"/>
              </a:rPr>
              <a:t>What might the artwork mean? </a:t>
            </a:r>
          </a:p>
          <a:p>
            <a:pPr marL="0" indent="0">
              <a:lnSpc>
                <a:spcPct val="100000"/>
              </a:lnSpc>
              <a:buFont typeface="Arial" panose="020B0604020202020204" pitchFamily="34" charset="0"/>
              <a:buNone/>
            </a:pPr>
            <a:endParaRPr lang="en-US" sz="2400" dirty="0">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r>
              <a:rPr lang="en-US" sz="2400" dirty="0">
                <a:latin typeface="Arial" panose="020B0604020202020204" pitchFamily="34" charset="0"/>
                <a:cs typeface="Arial" panose="020B0604020202020204" pitchFamily="34" charset="0"/>
              </a:rPr>
              <a:t>Spend 5 minutes discussing your ideas. </a:t>
            </a:r>
          </a:p>
        </p:txBody>
      </p:sp>
      <p:sp>
        <p:nvSpPr>
          <p:cNvPr id="5" name="Content Placeholder 4">
            <a:extLst>
              <a:ext uri="{FF2B5EF4-FFF2-40B4-BE49-F238E27FC236}">
                <a16:creationId xmlns:a16="http://schemas.microsoft.com/office/drawing/2014/main" id="{55344827-3E99-DF50-DCE5-023CACA70294}"/>
              </a:ext>
            </a:extLst>
          </p:cNvPr>
          <p:cNvSpPr txBox="1">
            <a:spLocks/>
          </p:cNvSpPr>
          <p:nvPr/>
        </p:nvSpPr>
        <p:spPr>
          <a:xfrm>
            <a:off x="4122172" y="6080322"/>
            <a:ext cx="3943611" cy="6219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800" dirty="0">
                <a:latin typeface="Arial" panose="020B0604020202020204" pitchFamily="34" charset="0"/>
                <a:ea typeface="Calibri" panose="020F0502020204030204" pitchFamily="34" charset="0"/>
                <a:cs typeface="Times New Roman" panose="02020603050405020304" pitchFamily="18" charset="0"/>
                <a:hlinkClick r:id="rId5"/>
              </a:rPr>
              <a:t>Image Source</a:t>
            </a:r>
            <a:endParaRPr lang="en-US" sz="800" dirty="0"/>
          </a:p>
        </p:txBody>
      </p:sp>
      <p:pic>
        <p:nvPicPr>
          <p:cNvPr id="6" name="Picture 4">
            <a:extLst>
              <a:ext uri="{FF2B5EF4-FFF2-40B4-BE49-F238E27FC236}">
                <a16:creationId xmlns:a16="http://schemas.microsoft.com/office/drawing/2014/main" id="{116807F6-07AF-F856-3244-5236427725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1726" y="2228026"/>
            <a:ext cx="4597400" cy="3812011"/>
          </a:xfrm>
          <a:prstGeom prst="rect">
            <a:avLst/>
          </a:prstGeom>
          <a:noFill/>
          <a:extLst>
            <a:ext uri="{909E8E84-426E-40DD-AFC4-6F175D3DCCD1}">
              <a14:hiddenFill xmlns:a14="http://schemas.microsoft.com/office/drawing/2010/main">
                <a:solidFill>
                  <a:srgbClr val="FFFFFF"/>
                </a:solidFill>
              </a14:hiddenFill>
            </a:ext>
          </a:extLst>
        </p:spPr>
      </p:pic>
      <p:pic>
        <p:nvPicPr>
          <p:cNvPr id="7" name="Audio Recording 9 Jan 2023 at 16:16:14">
            <a:hlinkClick r:id="" action="ppaction://media"/>
            <a:extLst>
              <a:ext uri="{FF2B5EF4-FFF2-40B4-BE49-F238E27FC236}">
                <a16:creationId xmlns:a16="http://schemas.microsoft.com/office/drawing/2014/main" id="{206B2A91-53B7-9070-D7A4-A59806B9DD5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190094" y="1712984"/>
            <a:ext cx="445682" cy="445682"/>
          </a:xfrm>
          <a:prstGeom prst="rect">
            <a:avLst/>
          </a:prstGeom>
          <a:ln>
            <a:solidFill>
              <a:srgbClr val="4472C4"/>
            </a:solidFill>
          </a:ln>
        </p:spPr>
      </p:pic>
      <p:pic>
        <p:nvPicPr>
          <p:cNvPr id="8" name="Picture 7" descr="Purple text on a black background&#10;&#10;Description automatically generated">
            <a:extLst>
              <a:ext uri="{FF2B5EF4-FFF2-40B4-BE49-F238E27FC236}">
                <a16:creationId xmlns:a16="http://schemas.microsoft.com/office/drawing/2014/main" id="{6BEAEE16-F827-6AD0-8FB1-1AB09CA9D972}"/>
              </a:ext>
            </a:extLst>
          </p:cNvPr>
          <p:cNvPicPr>
            <a:picLocks noChangeAspect="1"/>
          </p:cNvPicPr>
          <p:nvPr/>
        </p:nvPicPr>
        <p:blipFill>
          <a:blip r:embed="rId8"/>
          <a:stretch>
            <a:fillRect/>
          </a:stretch>
        </p:blipFill>
        <p:spPr>
          <a:xfrm>
            <a:off x="57150" y="6079741"/>
            <a:ext cx="1257300" cy="737368"/>
          </a:xfrm>
          <a:prstGeom prst="rect">
            <a:avLst/>
          </a:prstGeom>
        </p:spPr>
      </p:pic>
      <p:pic>
        <p:nvPicPr>
          <p:cNvPr id="10" name="Picture 9">
            <a:extLst>
              <a:ext uri="{FF2B5EF4-FFF2-40B4-BE49-F238E27FC236}">
                <a16:creationId xmlns:a16="http://schemas.microsoft.com/office/drawing/2014/main" id="{397BE1C5-40C2-CFCB-12F0-2FAE63C30A19}"/>
              </a:ext>
            </a:extLst>
          </p:cNvPr>
          <p:cNvPicPr>
            <a:picLocks noChangeAspect="1"/>
          </p:cNvPicPr>
          <p:nvPr/>
        </p:nvPicPr>
        <p:blipFill>
          <a:blip r:embed="rId9"/>
          <a:stretch>
            <a:fillRect/>
          </a:stretch>
        </p:blipFill>
        <p:spPr>
          <a:xfrm>
            <a:off x="8248650" y="6392049"/>
            <a:ext cx="790575" cy="341351"/>
          </a:xfrm>
          <a:prstGeom prst="rect">
            <a:avLst/>
          </a:prstGeom>
        </p:spPr>
      </p:pic>
    </p:spTree>
    <p:extLst>
      <p:ext uri="{BB962C8B-B14F-4D97-AF65-F5344CB8AC3E}">
        <p14:creationId xmlns:p14="http://schemas.microsoft.com/office/powerpoint/2010/main" val="199827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406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F0B7456-0322-9147-949A-4D4AB8B9586A}"/>
              </a:ext>
            </a:extLst>
          </p:cNvPr>
          <p:cNvSpPr>
            <a:spLocks noGrp="1"/>
          </p:cNvSpPr>
          <p:nvPr>
            <p:ph type="title"/>
          </p:nvPr>
        </p:nvSpPr>
        <p:spPr>
          <a:xfrm>
            <a:off x="302647" y="86830"/>
            <a:ext cx="7886700" cy="1325563"/>
          </a:xfrm>
        </p:spPr>
        <p:txBody>
          <a:bodyPr>
            <a:normAutofit/>
          </a:bodyPr>
          <a:lstStyle/>
          <a:p>
            <a:r>
              <a:rPr lang="en-US" sz="3200" b="1" dirty="0">
                <a:latin typeface="Arial" panose="020B0604020202020204" pitchFamily="34" charset="0"/>
                <a:cs typeface="Arial" panose="020B0604020202020204" pitchFamily="34" charset="0"/>
              </a:rPr>
              <a:t>Research </a:t>
            </a:r>
          </a:p>
        </p:txBody>
      </p:sp>
      <p:sp>
        <p:nvSpPr>
          <p:cNvPr id="3" name="Content Placeholder 2">
            <a:extLst>
              <a:ext uri="{FF2B5EF4-FFF2-40B4-BE49-F238E27FC236}">
                <a16:creationId xmlns:a16="http://schemas.microsoft.com/office/drawing/2014/main" id="{FFED2695-542E-C547-AC86-C15A12AA3962}"/>
              </a:ext>
            </a:extLst>
          </p:cNvPr>
          <p:cNvSpPr>
            <a:spLocks noGrp="1"/>
          </p:cNvSpPr>
          <p:nvPr>
            <p:ph idx="1"/>
          </p:nvPr>
        </p:nvSpPr>
        <p:spPr>
          <a:xfrm>
            <a:off x="302647" y="1758949"/>
            <a:ext cx="8663553" cy="5097945"/>
          </a:xfrm>
        </p:spPr>
        <p:txBody>
          <a:bodyPr vert="horz" lIns="91440" tIns="45720" rIns="91440" bIns="45720" rtlCol="0" anchor="t">
            <a:noAutofit/>
          </a:bodyPr>
          <a:lstStyle/>
          <a:p>
            <a:pPr marL="0" indent="0" algn="just">
              <a:lnSpc>
                <a:spcPct val="100000"/>
              </a:lnSpc>
              <a:buNone/>
            </a:pPr>
            <a:r>
              <a:rPr lang="en-US" sz="1800" dirty="0">
                <a:latin typeface="Arial"/>
                <a:cs typeface="Arial"/>
              </a:rPr>
              <a:t>A key component of Articulation is research. Research helps you to find out more about an artwork and form convincing arguments around your chosen object. </a:t>
            </a:r>
            <a:endParaRPr lang="en-US" sz="1800" dirty="0">
              <a:latin typeface="Arial" panose="020B0604020202020204" pitchFamily="34" charset="0"/>
              <a:cs typeface="Arial" panose="020B0604020202020204" pitchFamily="34" charset="0"/>
            </a:endParaRPr>
          </a:p>
          <a:p>
            <a:pPr marL="0" indent="0" algn="just">
              <a:lnSpc>
                <a:spcPct val="100000"/>
              </a:lnSpc>
              <a:buNone/>
            </a:pPr>
            <a:r>
              <a:rPr lang="en-US" sz="1800" b="1" dirty="0">
                <a:latin typeface="Arial"/>
                <a:cs typeface="Arial"/>
              </a:rPr>
              <a:t>You might ask the following questions: </a:t>
            </a:r>
            <a:endParaRPr lang="en-US" sz="1800" b="1">
              <a:latin typeface="Arial" panose="020B0604020202020204" pitchFamily="34" charset="0"/>
              <a:cs typeface="Arial" panose="020B0604020202020204" pitchFamily="34" charset="0"/>
            </a:endParaRPr>
          </a:p>
          <a:p>
            <a:pPr algn="just">
              <a:lnSpc>
                <a:spcPct val="100000"/>
              </a:lnSpc>
            </a:pPr>
            <a:r>
              <a:rPr lang="en-US" sz="1800" dirty="0">
                <a:latin typeface="Arial"/>
                <a:cs typeface="Arial"/>
              </a:rPr>
              <a:t>Who made the artwork? </a:t>
            </a:r>
            <a:endParaRPr lang="en-US" sz="1800">
              <a:latin typeface="Arial" panose="020B0604020202020204" pitchFamily="34" charset="0"/>
              <a:cs typeface="Arial" panose="020B0604020202020204" pitchFamily="34" charset="0"/>
            </a:endParaRPr>
          </a:p>
          <a:p>
            <a:pPr algn="just">
              <a:lnSpc>
                <a:spcPct val="100000"/>
              </a:lnSpc>
            </a:pPr>
            <a:r>
              <a:rPr lang="en-US" sz="1800" dirty="0">
                <a:latin typeface="Arial"/>
                <a:cs typeface="Arial"/>
              </a:rPr>
              <a:t>When was the artwork made?</a:t>
            </a:r>
          </a:p>
          <a:p>
            <a:pPr algn="just">
              <a:lnSpc>
                <a:spcPct val="100000"/>
              </a:lnSpc>
            </a:pPr>
            <a:r>
              <a:rPr lang="en-US" sz="1800" dirty="0">
                <a:latin typeface="Arial"/>
                <a:cs typeface="Arial"/>
              </a:rPr>
              <a:t>Where was the artwork made? </a:t>
            </a:r>
            <a:endParaRPr lang="en-US" sz="1800" dirty="0">
              <a:latin typeface="Arial" panose="020B0604020202020204" pitchFamily="34" charset="0"/>
              <a:cs typeface="Arial" panose="020B0604020202020204" pitchFamily="34" charset="0"/>
            </a:endParaRPr>
          </a:p>
          <a:p>
            <a:pPr marL="0" indent="0" algn="just">
              <a:lnSpc>
                <a:spcPct val="100000"/>
              </a:lnSpc>
              <a:buNone/>
            </a:pPr>
            <a:r>
              <a:rPr lang="en-US" sz="1800" b="1" dirty="0">
                <a:latin typeface="Arial"/>
                <a:cs typeface="Arial"/>
              </a:rPr>
              <a:t>After this, you might ask: </a:t>
            </a:r>
            <a:endParaRPr lang="en-US" sz="1800" b="1">
              <a:latin typeface="Arial" panose="020B0604020202020204" pitchFamily="34" charset="0"/>
              <a:cs typeface="Arial" panose="020B0604020202020204" pitchFamily="34" charset="0"/>
            </a:endParaRPr>
          </a:p>
          <a:p>
            <a:pPr algn="just">
              <a:lnSpc>
                <a:spcPct val="100000"/>
              </a:lnSpc>
            </a:pPr>
            <a:r>
              <a:rPr lang="en-US" sz="1800" dirty="0">
                <a:latin typeface="Arial"/>
                <a:cs typeface="Arial"/>
              </a:rPr>
              <a:t>What was the context the artwork was made in? </a:t>
            </a:r>
            <a:endParaRPr lang="en-US" sz="1800">
              <a:latin typeface="Arial" panose="020B0604020202020204" pitchFamily="34" charset="0"/>
              <a:cs typeface="Arial" panose="020B0604020202020204" pitchFamily="34" charset="0"/>
            </a:endParaRPr>
          </a:p>
          <a:p>
            <a:pPr algn="just">
              <a:lnSpc>
                <a:spcPct val="100000"/>
              </a:lnSpc>
            </a:pPr>
            <a:r>
              <a:rPr lang="en-US" sz="1800" dirty="0">
                <a:latin typeface="Arial"/>
                <a:cs typeface="Arial"/>
              </a:rPr>
              <a:t>How does the artwork reflect the society or time it was created? </a:t>
            </a:r>
            <a:endParaRPr lang="en-US" sz="1800" dirty="0">
              <a:latin typeface="Arial" panose="020B0604020202020204" pitchFamily="34" charset="0"/>
              <a:cs typeface="Arial" panose="020B0604020202020204" pitchFamily="34" charset="0"/>
            </a:endParaRPr>
          </a:p>
          <a:p>
            <a:pPr marL="0" indent="0" algn="just">
              <a:lnSpc>
                <a:spcPct val="100000"/>
              </a:lnSpc>
              <a:buNone/>
            </a:pPr>
            <a:r>
              <a:rPr lang="en-US" sz="1800" dirty="0">
                <a:latin typeface="Arial"/>
                <a:cs typeface="Arial"/>
              </a:rPr>
              <a:t>You can find out more information about your artwork in books, magazines or museum and gallery websites.</a:t>
            </a:r>
          </a:p>
          <a:p>
            <a:pPr marL="0" indent="0" algn="just">
              <a:lnSpc>
                <a:spcPct val="100000"/>
              </a:lnSpc>
              <a:buNone/>
            </a:pPr>
            <a:endParaRPr lang="en-US" sz="2400" dirty="0">
              <a:latin typeface="Arial" panose="020B0604020202020204" pitchFamily="34" charset="0"/>
              <a:cs typeface="Arial" panose="020B0604020202020204" pitchFamily="34" charset="0"/>
            </a:endParaRPr>
          </a:p>
          <a:p>
            <a:pPr marL="0" indent="0" algn="just">
              <a:lnSpc>
                <a:spcPct val="100000"/>
              </a:lnSpc>
              <a:buNone/>
            </a:pPr>
            <a:endParaRPr lang="en-US" sz="2400" dirty="0">
              <a:latin typeface="Arial" panose="020B0604020202020204" pitchFamily="34" charset="0"/>
              <a:cs typeface="Arial" panose="020B0604020202020204" pitchFamily="34" charset="0"/>
            </a:endParaRPr>
          </a:p>
          <a:p>
            <a:pPr marL="0" indent="0" algn="just">
              <a:lnSpc>
                <a:spcPct val="100000"/>
              </a:lnSpc>
              <a:buNone/>
            </a:pPr>
            <a:endParaRPr lang="en-US" sz="2200" dirty="0">
              <a:latin typeface="Arial" panose="020B0604020202020204" pitchFamily="34" charset="0"/>
              <a:cs typeface="Arial" panose="020B0604020202020204" pitchFamily="34" charset="0"/>
            </a:endParaRPr>
          </a:p>
        </p:txBody>
      </p:sp>
      <p:pic>
        <p:nvPicPr>
          <p:cNvPr id="2" name="Audio Recording 9 Jan 2023 at 16:22:19">
            <a:hlinkClick r:id="" action="ppaction://media"/>
            <a:extLst>
              <a:ext uri="{FF2B5EF4-FFF2-40B4-BE49-F238E27FC236}">
                <a16:creationId xmlns:a16="http://schemas.microsoft.com/office/drawing/2014/main" id="{F38AB94B-D6D7-118F-C4AA-BD404B81E70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827701" y="3346795"/>
            <a:ext cx="481149" cy="481149"/>
          </a:xfrm>
          <a:prstGeom prst="rect">
            <a:avLst/>
          </a:prstGeom>
          <a:ln>
            <a:solidFill>
              <a:srgbClr val="4472C4"/>
            </a:solidFill>
          </a:ln>
        </p:spPr>
      </p:pic>
      <p:pic>
        <p:nvPicPr>
          <p:cNvPr id="6" name="Picture 5" descr="Purple text on a black background&#10;&#10;Description automatically generated">
            <a:extLst>
              <a:ext uri="{FF2B5EF4-FFF2-40B4-BE49-F238E27FC236}">
                <a16:creationId xmlns:a16="http://schemas.microsoft.com/office/drawing/2014/main" id="{7CCA09BD-4464-D83A-7AAD-36BD08DD0F32}"/>
              </a:ext>
            </a:extLst>
          </p:cNvPr>
          <p:cNvPicPr>
            <a:picLocks noChangeAspect="1"/>
          </p:cNvPicPr>
          <p:nvPr/>
        </p:nvPicPr>
        <p:blipFill>
          <a:blip r:embed="rId6"/>
          <a:stretch>
            <a:fillRect/>
          </a:stretch>
        </p:blipFill>
        <p:spPr>
          <a:xfrm>
            <a:off x="57150" y="6079741"/>
            <a:ext cx="1257300" cy="737368"/>
          </a:xfrm>
          <a:prstGeom prst="rect">
            <a:avLst/>
          </a:prstGeom>
        </p:spPr>
      </p:pic>
      <p:pic>
        <p:nvPicPr>
          <p:cNvPr id="8" name="Picture 7">
            <a:extLst>
              <a:ext uri="{FF2B5EF4-FFF2-40B4-BE49-F238E27FC236}">
                <a16:creationId xmlns:a16="http://schemas.microsoft.com/office/drawing/2014/main" id="{9FFA4C3B-0E1E-D449-7579-DE108366E082}"/>
              </a:ext>
            </a:extLst>
          </p:cNvPr>
          <p:cNvPicPr>
            <a:picLocks noChangeAspect="1"/>
          </p:cNvPicPr>
          <p:nvPr/>
        </p:nvPicPr>
        <p:blipFill>
          <a:blip r:embed="rId7"/>
          <a:stretch>
            <a:fillRect/>
          </a:stretch>
        </p:blipFill>
        <p:spPr>
          <a:xfrm>
            <a:off x="8248650" y="6392049"/>
            <a:ext cx="790575" cy="341351"/>
          </a:xfrm>
          <a:prstGeom prst="rect">
            <a:avLst/>
          </a:prstGeom>
        </p:spPr>
      </p:pic>
    </p:spTree>
    <p:extLst>
      <p:ext uri="{BB962C8B-B14F-4D97-AF65-F5344CB8AC3E}">
        <p14:creationId xmlns:p14="http://schemas.microsoft.com/office/powerpoint/2010/main" val="325958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115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F0B7456-0322-9147-949A-4D4AB8B9586A}"/>
              </a:ext>
            </a:extLst>
          </p:cNvPr>
          <p:cNvSpPr>
            <a:spLocks noGrp="1"/>
          </p:cNvSpPr>
          <p:nvPr>
            <p:ph type="title"/>
          </p:nvPr>
        </p:nvSpPr>
        <p:spPr>
          <a:xfrm>
            <a:off x="302647" y="86830"/>
            <a:ext cx="7886700" cy="1325563"/>
          </a:xfrm>
        </p:spPr>
        <p:txBody>
          <a:bodyPr>
            <a:normAutofit/>
          </a:bodyPr>
          <a:lstStyle/>
          <a:p>
            <a:r>
              <a:rPr lang="en-US" sz="3200" b="1" dirty="0">
                <a:latin typeface="Arial" panose="020B0604020202020204" pitchFamily="34" charset="0"/>
                <a:cs typeface="Arial" panose="020B0604020202020204" pitchFamily="34" charset="0"/>
              </a:rPr>
              <a:t>Activity </a:t>
            </a:r>
          </a:p>
        </p:txBody>
      </p:sp>
      <p:sp>
        <p:nvSpPr>
          <p:cNvPr id="3" name="Content Placeholder 2">
            <a:extLst>
              <a:ext uri="{FF2B5EF4-FFF2-40B4-BE49-F238E27FC236}">
                <a16:creationId xmlns:a16="http://schemas.microsoft.com/office/drawing/2014/main" id="{FFED2695-542E-C547-AC86-C15A12AA3962}"/>
              </a:ext>
            </a:extLst>
          </p:cNvPr>
          <p:cNvSpPr>
            <a:spLocks noGrp="1"/>
          </p:cNvSpPr>
          <p:nvPr>
            <p:ph idx="1"/>
          </p:nvPr>
        </p:nvSpPr>
        <p:spPr>
          <a:xfrm>
            <a:off x="302647" y="1825625"/>
            <a:ext cx="8612753" cy="4351338"/>
          </a:xfrm>
        </p:spPr>
        <p:txBody>
          <a:bodyPr>
            <a:normAutofit/>
          </a:bodyPr>
          <a:lstStyle/>
          <a:p>
            <a:pPr marL="0" indent="0" algn="just">
              <a:lnSpc>
                <a:spcPct val="100000"/>
              </a:lnSpc>
              <a:buNone/>
            </a:pPr>
            <a:r>
              <a:rPr lang="en-US" sz="2400" dirty="0">
                <a:latin typeface="Arial" panose="020B0604020202020204" pitchFamily="34" charset="0"/>
                <a:cs typeface="Arial" panose="020B0604020202020204" pitchFamily="34" charset="0"/>
              </a:rPr>
              <a:t>Spend 2-3 minutes reading the passage. Highlight any information that you think helps you understand the artwork. </a:t>
            </a:r>
          </a:p>
          <a:p>
            <a:pPr marL="0" indent="0" algn="just">
              <a:lnSpc>
                <a:spcPct val="100000"/>
              </a:lnSpc>
              <a:buNone/>
            </a:pPr>
            <a:endParaRPr lang="en-US" sz="2400" dirty="0">
              <a:latin typeface="Arial" panose="020B0604020202020204" pitchFamily="34" charset="0"/>
              <a:cs typeface="Arial" panose="020B0604020202020204" pitchFamily="34" charset="0"/>
            </a:endParaRPr>
          </a:p>
          <a:p>
            <a:pPr marL="0" indent="0" algn="just">
              <a:lnSpc>
                <a:spcPct val="100000"/>
              </a:lnSpc>
              <a:buNone/>
            </a:pPr>
            <a:r>
              <a:rPr lang="en-US" sz="2400" dirty="0">
                <a:latin typeface="Arial" panose="020B0604020202020204" pitchFamily="34" charset="0"/>
                <a:cs typeface="Arial" panose="020B0604020202020204" pitchFamily="34" charset="0"/>
              </a:rPr>
              <a:t> </a:t>
            </a:r>
          </a:p>
          <a:p>
            <a:pPr marL="0" indent="0" algn="just">
              <a:lnSpc>
                <a:spcPct val="100000"/>
              </a:lnSpc>
              <a:buNone/>
            </a:pPr>
            <a:endParaRPr lang="en-US" sz="2400" dirty="0">
              <a:latin typeface="Arial" panose="020B0604020202020204" pitchFamily="34" charset="0"/>
              <a:cs typeface="Arial" panose="020B0604020202020204" pitchFamily="34" charset="0"/>
            </a:endParaRPr>
          </a:p>
          <a:p>
            <a:pPr marL="0" indent="0" algn="just">
              <a:lnSpc>
                <a:spcPct val="100000"/>
              </a:lnSpc>
              <a:buNone/>
            </a:pPr>
            <a:endParaRPr lang="en-US" sz="2400" dirty="0">
              <a:latin typeface="Arial" panose="020B0604020202020204" pitchFamily="34" charset="0"/>
              <a:cs typeface="Arial" panose="020B0604020202020204" pitchFamily="34" charset="0"/>
            </a:endParaRPr>
          </a:p>
          <a:p>
            <a:pPr marL="0" indent="0" algn="just">
              <a:lnSpc>
                <a:spcPct val="100000"/>
              </a:lnSpc>
              <a:buNone/>
            </a:pPr>
            <a:endParaRPr lang="en-US" sz="2200" dirty="0">
              <a:latin typeface="Arial" panose="020B0604020202020204" pitchFamily="34" charset="0"/>
              <a:cs typeface="Arial" panose="020B0604020202020204" pitchFamily="34" charset="0"/>
            </a:endParaRPr>
          </a:p>
        </p:txBody>
      </p:sp>
      <p:sp>
        <p:nvSpPr>
          <p:cNvPr id="2" name="Text Box 1">
            <a:extLst>
              <a:ext uri="{FF2B5EF4-FFF2-40B4-BE49-F238E27FC236}">
                <a16:creationId xmlns:a16="http://schemas.microsoft.com/office/drawing/2014/main" id="{72FF12E0-28AA-8C54-B5D1-EBFA85C6E90D}"/>
              </a:ext>
            </a:extLst>
          </p:cNvPr>
          <p:cNvSpPr txBox="1"/>
          <p:nvPr/>
        </p:nvSpPr>
        <p:spPr>
          <a:xfrm>
            <a:off x="1282790" y="2860766"/>
            <a:ext cx="6698615" cy="3536859"/>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1400" dirty="0">
                <a:effectLst/>
                <a:latin typeface="Baskerville" panose="02020502070401020303" pitchFamily="18" charset="0"/>
                <a:ea typeface="Calibri" panose="020F0502020204030204" pitchFamily="34" charset="0"/>
                <a:cs typeface="Times New Roman" panose="02020603050405020304" pitchFamily="18" charset="0"/>
              </a:rPr>
              <a:t>Horace Pippin’s celebrated series of African American domestic interiors take viewers on a visual tour through the homes of ordinary African Americans as they go about the business of everyday living; for example […] </a:t>
            </a:r>
            <a:r>
              <a:rPr lang="en-US" sz="1400" i="1" dirty="0">
                <a:effectLst/>
                <a:latin typeface="Baskerville" panose="02020502070401020303" pitchFamily="18" charset="0"/>
                <a:ea typeface="Calibri" panose="020F0502020204030204" pitchFamily="34" charset="0"/>
                <a:cs typeface="Times New Roman" panose="02020603050405020304" pitchFamily="18" charset="0"/>
              </a:rPr>
              <a:t>Saturday Night Bath </a:t>
            </a:r>
            <a:r>
              <a:rPr lang="en-US" sz="1400" dirty="0">
                <a:effectLst/>
                <a:latin typeface="Baskerville" panose="02020502070401020303" pitchFamily="18" charset="0"/>
                <a:ea typeface="Calibri" panose="020F0502020204030204" pitchFamily="34" charset="0"/>
                <a:cs typeface="Times New Roman" panose="02020603050405020304" pitchFamily="18" charset="0"/>
              </a:rPr>
              <a:t>portrays a mother scrubbing a child in a washtub in front of the stove. </a:t>
            </a:r>
            <a:endParaRPr lang="en-GB" sz="1400" dirty="0">
              <a:effectLst/>
              <a:latin typeface="Arial" panose="020B0604020202020204" pitchFamily="34" charset="0"/>
              <a:ea typeface="Calibri" panose="020F0502020204030204" pitchFamily="34" charset="0"/>
              <a:cs typeface="Times New Roman (Body CS)"/>
            </a:endParaRPr>
          </a:p>
          <a:p>
            <a:pPr algn="just"/>
            <a:r>
              <a:rPr lang="en-GB" sz="1400" dirty="0">
                <a:effectLst/>
                <a:latin typeface="Baskerville" panose="02020502070401020303" pitchFamily="18" charset="0"/>
                <a:ea typeface="Calibri" panose="020F0502020204030204" pitchFamily="34" charset="0"/>
                <a:cs typeface="Times New Roman" panose="02020603050405020304" pitchFamily="18" charset="0"/>
              </a:rPr>
              <a:t> </a:t>
            </a:r>
            <a:endParaRPr lang="en-GB" sz="1400" dirty="0">
              <a:effectLst/>
              <a:latin typeface="Arial" panose="020B0604020202020204" pitchFamily="34" charset="0"/>
              <a:ea typeface="Calibri" panose="020F0502020204030204" pitchFamily="34" charset="0"/>
              <a:cs typeface="Times New Roman (Body CS)"/>
            </a:endParaRPr>
          </a:p>
          <a:p>
            <a:pPr algn="just"/>
            <a:r>
              <a:rPr lang="en-US" sz="1400" dirty="0">
                <a:effectLst/>
                <a:latin typeface="Baskerville" panose="02020502070401020303" pitchFamily="18" charset="0"/>
                <a:ea typeface="Calibri" panose="020F0502020204030204" pitchFamily="34" charset="0"/>
                <a:cs typeface="Times New Roman" panose="02020603050405020304" pitchFamily="18" charset="0"/>
              </a:rPr>
              <a:t>Pippin’s domestic scenes, which open to viewers the interior of African American homes and reveal his ability to interject subtle social commentary into his visual renderings of subject matter, show Pippin at his best. These images bring the viewer into a large common room that seems to be the hub of family activity and life. At the same time, the multiplicity of activities that occur in this single room suggests the cramped quarters in which many African American families found themselves in the North during the period of intense Northern migration. The economic condition under which these families lived in is indicated by the walls of the room, which invariably display areas in which the plaster has fallen away, indicating the deteriorating conditions of these homes. Despite these conditions, the rooms are depicted as extremely neat, orderly, and warm, symbolized by an ever-present coal-burning stove.</a:t>
            </a:r>
            <a:endParaRPr lang="en-GB" sz="1400" dirty="0">
              <a:effectLst/>
              <a:latin typeface="Arial" panose="020B0604020202020204" pitchFamily="34" charset="0"/>
              <a:ea typeface="Calibri" panose="020F0502020204030204" pitchFamily="34" charset="0"/>
              <a:cs typeface="Times New Roman (Body CS)"/>
            </a:endParaRPr>
          </a:p>
          <a:p>
            <a:pPr algn="just"/>
            <a:r>
              <a:rPr lang="en-US" sz="1100" dirty="0">
                <a:effectLst/>
                <a:latin typeface="Baskerville" panose="02020502070401020303" pitchFamily="18" charset="0"/>
                <a:ea typeface="Calibri" panose="020F0502020204030204" pitchFamily="34" charset="0"/>
                <a:cs typeface="Times New Roman" panose="02020603050405020304" pitchFamily="18" charset="0"/>
              </a:rPr>
              <a:t> </a:t>
            </a:r>
            <a:endParaRPr lang="en-GB" sz="1100" dirty="0">
              <a:effectLst/>
              <a:latin typeface="Arial" panose="020B0604020202020204" pitchFamily="34" charset="0"/>
              <a:ea typeface="Calibri" panose="020F0502020204030204" pitchFamily="34" charset="0"/>
              <a:cs typeface="Times New Roman (Body CS)"/>
            </a:endParaRPr>
          </a:p>
          <a:p>
            <a:pPr algn="just"/>
            <a:r>
              <a:rPr lang="en-GB" sz="800" dirty="0">
                <a:effectLst/>
                <a:latin typeface="Baskerville" panose="02020502070401020303" pitchFamily="18" charset="0"/>
                <a:ea typeface="Calibri" panose="020F0502020204030204" pitchFamily="34" charset="0"/>
                <a:cs typeface="Times New Roman (Body CS)"/>
              </a:rPr>
              <a:t>John W. Roberts, ‘Horace Pippin and the African American Vernacular’, </a:t>
            </a:r>
            <a:r>
              <a:rPr lang="en-GB" sz="800" i="1" dirty="0">
                <a:effectLst/>
                <a:latin typeface="Baskerville" panose="02020502070401020303" pitchFamily="18" charset="0"/>
                <a:ea typeface="Calibri" panose="020F0502020204030204" pitchFamily="34" charset="0"/>
                <a:cs typeface="Times New Roman (Body CS)"/>
              </a:rPr>
              <a:t>Cultural Critique</a:t>
            </a:r>
            <a:r>
              <a:rPr lang="en-GB" sz="800" dirty="0">
                <a:effectLst/>
                <a:latin typeface="Baskerville" panose="02020502070401020303" pitchFamily="18" charset="0"/>
                <a:ea typeface="Calibri" panose="020F0502020204030204" pitchFamily="34" charset="0"/>
                <a:cs typeface="Times New Roman (Body CS)"/>
              </a:rPr>
              <a:t>, 41 (1999), 5-36 (pp. 30-31).</a:t>
            </a:r>
            <a:endParaRPr lang="en-GB" sz="1100" dirty="0">
              <a:effectLst/>
              <a:latin typeface="Arial" panose="020B0604020202020204" pitchFamily="34" charset="0"/>
              <a:ea typeface="Calibri" panose="020F0502020204030204" pitchFamily="34" charset="0"/>
              <a:cs typeface="Times New Roman (Body CS)"/>
            </a:endParaRPr>
          </a:p>
          <a:p>
            <a:r>
              <a:rPr lang="en-GB" sz="1100" dirty="0">
                <a:effectLst/>
                <a:latin typeface="Arial" panose="020B0604020202020204" pitchFamily="34" charset="0"/>
                <a:ea typeface="Calibri" panose="020F0502020204030204" pitchFamily="34" charset="0"/>
                <a:cs typeface="Times New Roman (Body CS)"/>
              </a:rPr>
              <a:t> </a:t>
            </a:r>
          </a:p>
        </p:txBody>
      </p:sp>
      <p:pic>
        <p:nvPicPr>
          <p:cNvPr id="6" name="Audio Recording 9 Jan 2023 at 16:32:27">
            <a:hlinkClick r:id="" action="ppaction://media"/>
            <a:extLst>
              <a:ext uri="{FF2B5EF4-FFF2-40B4-BE49-F238E27FC236}">
                <a16:creationId xmlns:a16="http://schemas.microsoft.com/office/drawing/2014/main" id="{7D104C84-ED10-412E-0D2A-52FCF99A694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42028" y="2975065"/>
            <a:ext cx="406400" cy="406400"/>
          </a:xfrm>
          <a:prstGeom prst="rect">
            <a:avLst/>
          </a:prstGeom>
          <a:ln>
            <a:solidFill>
              <a:srgbClr val="4472C4"/>
            </a:solidFill>
          </a:ln>
        </p:spPr>
      </p:pic>
      <p:pic>
        <p:nvPicPr>
          <p:cNvPr id="7" name="Picture 6" descr="Purple text on a black background&#10;&#10;Description automatically generated">
            <a:extLst>
              <a:ext uri="{FF2B5EF4-FFF2-40B4-BE49-F238E27FC236}">
                <a16:creationId xmlns:a16="http://schemas.microsoft.com/office/drawing/2014/main" id="{9068433E-C42B-682C-475C-252582F61E15}"/>
              </a:ext>
            </a:extLst>
          </p:cNvPr>
          <p:cNvPicPr>
            <a:picLocks noChangeAspect="1"/>
          </p:cNvPicPr>
          <p:nvPr/>
        </p:nvPicPr>
        <p:blipFill>
          <a:blip r:embed="rId6"/>
          <a:stretch>
            <a:fillRect/>
          </a:stretch>
        </p:blipFill>
        <p:spPr>
          <a:xfrm>
            <a:off x="57150" y="6079741"/>
            <a:ext cx="1257300" cy="737368"/>
          </a:xfrm>
          <a:prstGeom prst="rect">
            <a:avLst/>
          </a:prstGeom>
        </p:spPr>
      </p:pic>
      <p:pic>
        <p:nvPicPr>
          <p:cNvPr id="9" name="Picture 8">
            <a:extLst>
              <a:ext uri="{FF2B5EF4-FFF2-40B4-BE49-F238E27FC236}">
                <a16:creationId xmlns:a16="http://schemas.microsoft.com/office/drawing/2014/main" id="{56C09590-1EBD-FDFB-498C-8D1EA6F7AECA}"/>
              </a:ext>
            </a:extLst>
          </p:cNvPr>
          <p:cNvPicPr>
            <a:picLocks noChangeAspect="1"/>
          </p:cNvPicPr>
          <p:nvPr/>
        </p:nvPicPr>
        <p:blipFill>
          <a:blip r:embed="rId7"/>
          <a:stretch>
            <a:fillRect/>
          </a:stretch>
        </p:blipFill>
        <p:spPr>
          <a:xfrm>
            <a:off x="8248650" y="6392049"/>
            <a:ext cx="790575" cy="341351"/>
          </a:xfrm>
          <a:prstGeom prst="rect">
            <a:avLst/>
          </a:prstGeom>
        </p:spPr>
      </p:pic>
    </p:spTree>
    <p:extLst>
      <p:ext uri="{BB962C8B-B14F-4D97-AF65-F5344CB8AC3E}">
        <p14:creationId xmlns:p14="http://schemas.microsoft.com/office/powerpoint/2010/main" val="1713428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14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F0B7456-0322-9147-949A-4D4AB8B9586A}"/>
              </a:ext>
            </a:extLst>
          </p:cNvPr>
          <p:cNvSpPr>
            <a:spLocks noGrp="1"/>
          </p:cNvSpPr>
          <p:nvPr>
            <p:ph type="title"/>
          </p:nvPr>
        </p:nvSpPr>
        <p:spPr>
          <a:xfrm>
            <a:off x="302647" y="86830"/>
            <a:ext cx="7886700" cy="1325563"/>
          </a:xfrm>
        </p:spPr>
        <p:txBody>
          <a:bodyPr>
            <a:normAutofit/>
          </a:bodyPr>
          <a:lstStyle/>
          <a:p>
            <a:r>
              <a:rPr lang="en-US" sz="3200" b="1" dirty="0">
                <a:latin typeface="Arial" panose="020B0604020202020204" pitchFamily="34" charset="0"/>
                <a:cs typeface="Arial" panose="020B0604020202020204" pitchFamily="34" charset="0"/>
              </a:rPr>
              <a:t>Discussion </a:t>
            </a:r>
          </a:p>
        </p:txBody>
      </p:sp>
      <p:sp>
        <p:nvSpPr>
          <p:cNvPr id="2" name="Content Placeholder 2">
            <a:extLst>
              <a:ext uri="{FF2B5EF4-FFF2-40B4-BE49-F238E27FC236}">
                <a16:creationId xmlns:a16="http://schemas.microsoft.com/office/drawing/2014/main" id="{EEB55DD2-1D9D-D8B5-6755-013BBD82B8FD}"/>
              </a:ext>
            </a:extLst>
          </p:cNvPr>
          <p:cNvSpPr txBox="1">
            <a:spLocks/>
          </p:cNvSpPr>
          <p:nvPr/>
        </p:nvSpPr>
        <p:spPr>
          <a:xfrm>
            <a:off x="278916" y="2228026"/>
            <a:ext cx="3943610" cy="40262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400" dirty="0">
                <a:latin typeface="Arial" panose="020B0604020202020204" pitchFamily="34" charset="0"/>
                <a:cs typeface="Arial" panose="020B0604020202020204" pitchFamily="34" charset="0"/>
              </a:rPr>
              <a:t>What did you highlight? </a:t>
            </a:r>
          </a:p>
          <a:p>
            <a:pPr marL="0" indent="0">
              <a:lnSpc>
                <a:spcPct val="100000"/>
              </a:lnSpc>
              <a:buFont typeface="Arial" panose="020B0604020202020204" pitchFamily="34" charset="0"/>
              <a:buNone/>
            </a:pPr>
            <a:endParaRPr lang="en-US" sz="2400" dirty="0">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r>
              <a:rPr lang="en-US" sz="2400" dirty="0">
                <a:latin typeface="Arial" panose="020B0604020202020204" pitchFamily="34" charset="0"/>
                <a:cs typeface="Arial" panose="020B0604020202020204" pitchFamily="34" charset="0"/>
              </a:rPr>
              <a:t>What information helped you to understand the artwork?  </a:t>
            </a:r>
          </a:p>
          <a:p>
            <a:pPr marL="0" indent="0">
              <a:lnSpc>
                <a:spcPct val="100000"/>
              </a:lnSpc>
              <a:buFont typeface="Arial" panose="020B0604020202020204" pitchFamily="34" charset="0"/>
              <a:buNone/>
            </a:pPr>
            <a:endParaRPr lang="en-US" sz="2400" dirty="0">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r>
              <a:rPr lang="en-US" sz="2400" dirty="0">
                <a:latin typeface="Arial" panose="020B0604020202020204" pitchFamily="34" charset="0"/>
                <a:cs typeface="Arial" panose="020B0604020202020204" pitchFamily="34" charset="0"/>
              </a:rPr>
              <a:t>Spend 5 minutes discussing your ideas in pairs or small groups. </a:t>
            </a:r>
          </a:p>
        </p:txBody>
      </p:sp>
      <p:sp>
        <p:nvSpPr>
          <p:cNvPr id="5" name="Content Placeholder 4">
            <a:extLst>
              <a:ext uri="{FF2B5EF4-FFF2-40B4-BE49-F238E27FC236}">
                <a16:creationId xmlns:a16="http://schemas.microsoft.com/office/drawing/2014/main" id="{C1387E06-D608-5322-956D-83C424092AFB}"/>
              </a:ext>
            </a:extLst>
          </p:cNvPr>
          <p:cNvSpPr txBox="1">
            <a:spLocks/>
          </p:cNvSpPr>
          <p:nvPr/>
        </p:nvSpPr>
        <p:spPr>
          <a:xfrm>
            <a:off x="4169797" y="6194622"/>
            <a:ext cx="3943611" cy="6219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800" dirty="0">
                <a:latin typeface="Arial" panose="020B0604020202020204" pitchFamily="34" charset="0"/>
                <a:ea typeface="Calibri" panose="020F0502020204030204" pitchFamily="34" charset="0"/>
                <a:cs typeface="Times New Roman" panose="02020603050405020304" pitchFamily="18" charset="0"/>
                <a:hlinkClick r:id="rId5"/>
              </a:rPr>
              <a:t>Image Source</a:t>
            </a:r>
            <a:endParaRPr lang="en-US" sz="800" dirty="0"/>
          </a:p>
        </p:txBody>
      </p:sp>
      <p:pic>
        <p:nvPicPr>
          <p:cNvPr id="6" name="Picture 4">
            <a:extLst>
              <a:ext uri="{FF2B5EF4-FFF2-40B4-BE49-F238E27FC236}">
                <a16:creationId xmlns:a16="http://schemas.microsoft.com/office/drawing/2014/main" id="{374AF381-D249-9182-037E-3E22F6F36D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1726" y="2228026"/>
            <a:ext cx="4597400" cy="3812011"/>
          </a:xfrm>
          <a:prstGeom prst="rect">
            <a:avLst/>
          </a:prstGeom>
          <a:noFill/>
          <a:extLst>
            <a:ext uri="{909E8E84-426E-40DD-AFC4-6F175D3DCCD1}">
              <a14:hiddenFill xmlns:a14="http://schemas.microsoft.com/office/drawing/2010/main">
                <a:solidFill>
                  <a:srgbClr val="FFFFFF"/>
                </a:solidFill>
              </a14:hiddenFill>
            </a:ext>
          </a:extLst>
        </p:spPr>
      </p:pic>
      <p:pic>
        <p:nvPicPr>
          <p:cNvPr id="7" name="Audio Recording 9 Jan 2023 at 16:34:41">
            <a:hlinkClick r:id="" action="ppaction://media"/>
            <a:extLst>
              <a:ext uri="{FF2B5EF4-FFF2-40B4-BE49-F238E27FC236}">
                <a16:creationId xmlns:a16="http://schemas.microsoft.com/office/drawing/2014/main" id="{7602AEBD-1A64-B0E6-2061-55421293CBF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048401" y="1670742"/>
            <a:ext cx="406400" cy="406400"/>
          </a:xfrm>
          <a:prstGeom prst="rect">
            <a:avLst/>
          </a:prstGeom>
          <a:ln>
            <a:solidFill>
              <a:srgbClr val="4472C4"/>
            </a:solidFill>
          </a:ln>
        </p:spPr>
      </p:pic>
      <p:sp>
        <p:nvSpPr>
          <p:cNvPr id="8" name="TextBox 7">
            <a:extLst>
              <a:ext uri="{FF2B5EF4-FFF2-40B4-BE49-F238E27FC236}">
                <a16:creationId xmlns:a16="http://schemas.microsoft.com/office/drawing/2014/main" id="{B26D9E77-EA49-23CD-D620-F7A4ED9C6D00}"/>
              </a:ext>
            </a:extLst>
          </p:cNvPr>
          <p:cNvSpPr txBox="1"/>
          <p:nvPr/>
        </p:nvSpPr>
        <p:spPr>
          <a:xfrm>
            <a:off x="4171726" y="6031971"/>
            <a:ext cx="3092513"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Horace Pippin, </a:t>
            </a:r>
            <a:r>
              <a:rPr lang="en-US" sz="1200" i="1" dirty="0">
                <a:latin typeface="Arial" panose="020B0604020202020204" pitchFamily="34" charset="0"/>
                <a:cs typeface="Arial" panose="020B0604020202020204" pitchFamily="34" charset="0"/>
              </a:rPr>
              <a:t>Saturday Night Bath</a:t>
            </a:r>
            <a:r>
              <a:rPr lang="en-US" sz="1200" dirty="0">
                <a:latin typeface="Arial" panose="020B0604020202020204" pitchFamily="34" charset="0"/>
                <a:cs typeface="Arial" panose="020B0604020202020204" pitchFamily="34" charset="0"/>
              </a:rPr>
              <a:t> (1945)</a:t>
            </a:r>
          </a:p>
        </p:txBody>
      </p:sp>
      <p:pic>
        <p:nvPicPr>
          <p:cNvPr id="9" name="Picture 8" descr="Purple text on a black background&#10;&#10;Description automatically generated">
            <a:extLst>
              <a:ext uri="{FF2B5EF4-FFF2-40B4-BE49-F238E27FC236}">
                <a16:creationId xmlns:a16="http://schemas.microsoft.com/office/drawing/2014/main" id="{225515D4-8017-0ABF-DFE3-6EFA0E4EC3A1}"/>
              </a:ext>
            </a:extLst>
          </p:cNvPr>
          <p:cNvPicPr>
            <a:picLocks noChangeAspect="1"/>
          </p:cNvPicPr>
          <p:nvPr/>
        </p:nvPicPr>
        <p:blipFill>
          <a:blip r:embed="rId8"/>
          <a:stretch>
            <a:fillRect/>
          </a:stretch>
        </p:blipFill>
        <p:spPr>
          <a:xfrm>
            <a:off x="57150" y="6079741"/>
            <a:ext cx="1257300" cy="737368"/>
          </a:xfrm>
          <a:prstGeom prst="rect">
            <a:avLst/>
          </a:prstGeom>
        </p:spPr>
      </p:pic>
      <p:pic>
        <p:nvPicPr>
          <p:cNvPr id="11" name="Picture 10">
            <a:extLst>
              <a:ext uri="{FF2B5EF4-FFF2-40B4-BE49-F238E27FC236}">
                <a16:creationId xmlns:a16="http://schemas.microsoft.com/office/drawing/2014/main" id="{4DCA0CB0-513E-5953-A6E9-407D2103CBFC}"/>
              </a:ext>
            </a:extLst>
          </p:cNvPr>
          <p:cNvPicPr>
            <a:picLocks noChangeAspect="1"/>
          </p:cNvPicPr>
          <p:nvPr/>
        </p:nvPicPr>
        <p:blipFill>
          <a:blip r:embed="rId9"/>
          <a:stretch>
            <a:fillRect/>
          </a:stretch>
        </p:blipFill>
        <p:spPr>
          <a:xfrm>
            <a:off x="8248650" y="6392049"/>
            <a:ext cx="790575" cy="341351"/>
          </a:xfrm>
          <a:prstGeom prst="rect">
            <a:avLst/>
          </a:prstGeom>
        </p:spPr>
      </p:pic>
    </p:spTree>
    <p:extLst>
      <p:ext uri="{BB962C8B-B14F-4D97-AF65-F5344CB8AC3E}">
        <p14:creationId xmlns:p14="http://schemas.microsoft.com/office/powerpoint/2010/main" val="345457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01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C98C8B9A448ED408962AD8E4836D33A" ma:contentTypeVersion="25" ma:contentTypeDescription="Create a new document." ma:contentTypeScope="" ma:versionID="896930330452b42f39368b6a7924f50d">
  <xsd:schema xmlns:xsd="http://www.w3.org/2001/XMLSchema" xmlns:xs="http://www.w3.org/2001/XMLSchema" xmlns:p="http://schemas.microsoft.com/office/2006/metadata/properties" xmlns:ns2="00af06db-1fde-47ea-af64-a11c9906b03d" xmlns:ns3="955c6b25-4ad0-4caa-bbc9-9d37c34c8783" targetNamespace="http://schemas.microsoft.com/office/2006/metadata/properties" ma:root="true" ma:fieldsID="8b052b310987f91cf4731c23f99f0627" ns2:_="" ns3:_="">
    <xsd:import namespace="00af06db-1fde-47ea-af64-a11c9906b03d"/>
    <xsd:import namespace="955c6b25-4ad0-4caa-bbc9-9d37c34c878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Read" minOccurs="0"/>
                <xsd:element ref="ns2:MediaLengthInSeconds" minOccurs="0"/>
                <xsd:element ref="ns2:lcf76f155ced4ddcb4097134ff3c332f" minOccurs="0"/>
                <xsd:element ref="ns3:TaxCatchAll" minOccurs="0"/>
                <xsd:element ref="ns2:_Flow_SignoffStatus" minOccurs="0"/>
                <xsd:element ref="ns2:Thumbnail" minOccurs="0"/>
                <xsd:element ref="ns2:Notes" minOccurs="0"/>
                <xsd:element ref="ns2:PreviewImage" minOccurs="0"/>
                <xsd:element ref="ns2:Shortcutlinkstofilelocation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af06db-1fde-47ea-af64-a11c9906b0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Read" ma:index="20" nillable="true" ma:displayName="Read?" ma:default="1" ma:format="Dropdown" ma:internalName="Read">
      <xsd:simpleType>
        <xsd:restriction base="dms:Boolea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b3a19cb6-1b10-4512-a12b-f76e45842a2d" ma:termSetId="09814cd3-568e-fe90-9814-8d621ff8fb84" ma:anchorId="fba54fb3-c3e1-fe81-a776-ca4b69148c4d" ma:open="true" ma:isKeyword="false">
      <xsd:complexType>
        <xsd:sequence>
          <xsd:element ref="pc:Terms" minOccurs="0" maxOccurs="1"/>
        </xsd:sequence>
      </xsd:complexType>
    </xsd:element>
    <xsd:element name="_Flow_SignoffStatus" ma:index="25" nillable="true" ma:displayName="Sign-off status" ma:internalName="Sign_x002d_off_x0020_status">
      <xsd:simpleType>
        <xsd:restriction base="dms:Text"/>
      </xsd:simpleType>
    </xsd:element>
    <xsd:element name="Thumbnail" ma:index="26" nillable="true" ma:displayName="Thumbnail" ma:format="Thumbnail" ma:internalName="Thumbnail">
      <xsd:simpleType>
        <xsd:restriction base="dms:Unknown"/>
      </xsd:simpleType>
    </xsd:element>
    <xsd:element name="Notes" ma:index="27" nillable="true" ma:displayName="Notes" ma:format="Dropdown" ma:internalName="Notes">
      <xsd:simpleType>
        <xsd:restriction base="dms:Text">
          <xsd:maxLength value="255"/>
        </xsd:restriction>
      </xsd:simpleType>
    </xsd:element>
    <xsd:element name="PreviewImage" ma:index="28" nillable="true" ma:displayName="Preview Image" ma:format="Thumbnail" ma:internalName="PreviewImage">
      <xsd:simpleType>
        <xsd:restriction base="dms:Unknown"/>
      </xsd:simpleType>
    </xsd:element>
    <xsd:element name="Shortcutlinkstofilelocations" ma:index="29" nillable="true" ma:displayName="Links" ma:format="Hyperlink" ma:internalName="Shortcutlinkstofilelocations">
      <xsd:complexType>
        <xsd:complexContent>
          <xsd:extension base="dms:URL">
            <xsd:sequence>
              <xsd:element name="Url" type="dms:ValidUrl" minOccurs="0" nillable="true"/>
              <xsd:element name="Description" type="xsd:string" nillable="true"/>
            </xsd:sequence>
          </xsd:extension>
        </xsd:complexContent>
      </xsd:complexType>
    </xsd:element>
    <xsd:element name="MediaServiceObjectDetectorVersions" ma:index="30"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5c6b25-4ad0-4caa-bbc9-9d37c34c878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05d8534f-7107-432b-bc04-b088ea7f1448}" ma:internalName="TaxCatchAll" ma:showField="CatchAllData" ma:web="955c6b25-4ad0-4caa-bbc9-9d37c34c87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0af06db-1fde-47ea-af64-a11c9906b03d">
      <Terms xmlns="http://schemas.microsoft.com/office/infopath/2007/PartnerControls"/>
    </lcf76f155ced4ddcb4097134ff3c332f>
    <Thumbnail xmlns="00af06db-1fde-47ea-af64-a11c9906b03d" xsi:nil="true"/>
    <Read xmlns="00af06db-1fde-47ea-af64-a11c9906b03d">true</Read>
    <_Flow_SignoffStatus xmlns="00af06db-1fde-47ea-af64-a11c9906b03d" xsi:nil="true"/>
    <TaxCatchAll xmlns="955c6b25-4ad0-4caa-bbc9-9d37c34c8783" xsi:nil="true"/>
    <Notes xmlns="00af06db-1fde-47ea-af64-a11c9906b03d" xsi:nil="true"/>
    <PreviewImage xmlns="00af06db-1fde-47ea-af64-a11c9906b03d" xsi:nil="true"/>
    <Shortcutlinkstofilelocations xmlns="00af06db-1fde-47ea-af64-a11c9906b03d">
      <Url xsi:nil="true"/>
      <Description xsi:nil="true"/>
    </Shortcutlinkstofilelocations>
  </documentManagement>
</p:properties>
</file>

<file path=customXml/itemProps1.xml><?xml version="1.0" encoding="utf-8"?>
<ds:datastoreItem xmlns:ds="http://schemas.openxmlformats.org/officeDocument/2006/customXml" ds:itemID="{9FB583A2-F346-4A28-9004-99C6055E25D1}">
  <ds:schemaRefs>
    <ds:schemaRef ds:uri="http://schemas.microsoft.com/sharepoint/v3/contenttype/forms"/>
  </ds:schemaRefs>
</ds:datastoreItem>
</file>

<file path=customXml/itemProps2.xml><?xml version="1.0" encoding="utf-8"?>
<ds:datastoreItem xmlns:ds="http://schemas.openxmlformats.org/officeDocument/2006/customXml" ds:itemID="{412C9EC9-4FCE-4A1F-858A-8B09BD10EF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af06db-1fde-47ea-af64-a11c9906b03d"/>
    <ds:schemaRef ds:uri="955c6b25-4ad0-4caa-bbc9-9d37c34c87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C07277-8F38-47E0-B770-7FB1C556BB5C}">
  <ds:schemaRefs>
    <ds:schemaRef ds:uri="http://schemas.microsoft.com/office/2006/metadata/properties"/>
    <ds:schemaRef ds:uri="http://schemas.microsoft.com/office/infopath/2007/PartnerControls"/>
    <ds:schemaRef ds:uri="00af06db-1fde-47ea-af64-a11c9906b03d"/>
    <ds:schemaRef ds:uri="955c6b25-4ad0-4caa-bbc9-9d37c34c8783"/>
  </ds:schemaRefs>
</ds:datastoreItem>
</file>

<file path=docProps/app.xml><?xml version="1.0" encoding="utf-8"?>
<Properties xmlns="http://schemas.openxmlformats.org/officeDocument/2006/extended-properties" xmlns:vt="http://schemas.openxmlformats.org/officeDocument/2006/docPropsVTypes">
  <Template>Office Theme</Template>
  <TotalTime>9104</TotalTime>
  <Words>602</Words>
  <Application>Microsoft Office PowerPoint</Application>
  <PresentationFormat>On-screen Show (4:3)</PresentationFormat>
  <Paragraphs>79</Paragraphs>
  <Slides>11</Slides>
  <Notes>0</Notes>
  <HiddenSlides>0</HiddenSlides>
  <MMClips>12</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Activity</vt:lpstr>
      <vt:lpstr>Activity</vt:lpstr>
      <vt:lpstr>Discussion </vt:lpstr>
      <vt:lpstr> </vt:lpstr>
      <vt:lpstr>Discussion </vt:lpstr>
      <vt:lpstr>Research </vt:lpstr>
      <vt:lpstr>Activity </vt:lpstr>
      <vt:lpstr>Discussion </vt:lpstr>
      <vt:lpstr>Activity  </vt:lpstr>
      <vt:lpstr>Activity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AT  UNIVERSITY</dc:title>
  <dc:creator>Casey Dickinson</dc:creator>
  <cp:lastModifiedBy>Rebecca Starr</cp:lastModifiedBy>
  <cp:revision>317</cp:revision>
  <dcterms:created xsi:type="dcterms:W3CDTF">2018-10-09T14:49:40Z</dcterms:created>
  <dcterms:modified xsi:type="dcterms:W3CDTF">2023-11-17T15:25:26Z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0x0101004C98C8B9A448ED408962AD8E4836D33A</vt:lpwstr>
  </property>
  <property fmtid="{D5CDD505-2E9C-101B-9397-08002B2CF9AE}" pid="3" name="MediaServiceImageTags">
    <vt:lpwstr/>
  </property>
</Properties>
</file>